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44" r:id="rId2"/>
    <p:sldMasterId id="2147483779" r:id="rId3"/>
    <p:sldMasterId id="2147483781" r:id="rId4"/>
    <p:sldMasterId id="2147483784" r:id="rId5"/>
  </p:sldMasterIdLst>
  <p:notesMasterIdLst>
    <p:notesMasterId r:id="rId23"/>
  </p:notesMasterIdLst>
  <p:handoutMasterIdLst>
    <p:handoutMasterId r:id="rId24"/>
  </p:handoutMasterIdLst>
  <p:sldIdLst>
    <p:sldId id="256" r:id="rId6"/>
    <p:sldId id="451" r:id="rId7"/>
    <p:sldId id="452" r:id="rId8"/>
    <p:sldId id="453" r:id="rId9"/>
    <p:sldId id="433" r:id="rId10"/>
    <p:sldId id="427" r:id="rId11"/>
    <p:sldId id="348" r:id="rId12"/>
    <p:sldId id="450" r:id="rId13"/>
    <p:sldId id="435" r:id="rId14"/>
    <p:sldId id="437" r:id="rId15"/>
    <p:sldId id="438" r:id="rId16"/>
    <p:sldId id="439" r:id="rId17"/>
    <p:sldId id="440" r:id="rId18"/>
    <p:sldId id="447" r:id="rId19"/>
    <p:sldId id="442" r:id="rId20"/>
    <p:sldId id="449" r:id="rId21"/>
    <p:sldId id="264" r:id="rId22"/>
  </p:sldIdLst>
  <p:sldSz cx="9144000" cy="5143500" type="screen16x9"/>
  <p:notesSz cx="6797675" cy="9926638"/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2D050"/>
    <a:srgbClr val="5B9BD5"/>
    <a:srgbClr val="41719C"/>
    <a:srgbClr val="E72717"/>
    <a:srgbClr val="F9CFC7"/>
    <a:srgbClr val="F2F2F2"/>
    <a:srgbClr val="CCCCCC"/>
    <a:srgbClr val="606060"/>
    <a:srgbClr val="B5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0" autoAdjust="0"/>
    <p:restoredTop sz="93963" autoAdjust="0"/>
  </p:normalViewPr>
  <p:slideViewPr>
    <p:cSldViewPr snapToGrid="0" snapToObjects="1" showGuides="1">
      <p:cViewPr varScale="1">
        <p:scale>
          <a:sx n="97" d="100"/>
          <a:sy n="97" d="100"/>
        </p:scale>
        <p:origin x="5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57462\Desktop\CSD&#24037;&#20316;&#25253;&#21578;\14064%20Scope1&amp;2&amp;3&#21344;&#276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'Sheet1 (2)'!$C$16</c:f>
              <c:strCache>
                <c:ptCount val="1"/>
                <c:pt idx="0">
                  <c:v>Scope1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(2)'!$B$17:$B$21</c:f>
              <c:strCache>
                <c:ptCount val="1"/>
                <c:pt idx="0">
                  <c:v>ATX Group</c:v>
                </c:pt>
              </c:strCache>
            </c:strRef>
          </c:cat>
          <c:val>
            <c:numRef>
              <c:f>'Sheet1 (2)'!$C$17:$C$21</c:f>
              <c:numCache>
                <c:formatCode>0.0%</c:formatCode>
                <c:ptCount val="1"/>
                <c:pt idx="0">
                  <c:v>1.0002673754322334E-2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2-4506-BE5C-953AF6026F6D}"/>
            </c:ext>
          </c:extLst>
        </c:ser>
        <c:ser>
          <c:idx val="1"/>
          <c:order val="1"/>
          <c:tx>
            <c:strRef>
              <c:f>'Sheet1 (2)'!$D$16</c:f>
              <c:strCache>
                <c:ptCount val="1"/>
                <c:pt idx="0">
                  <c:v>Scope2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(2)'!$B$17:$B$21</c:f>
              <c:strCache>
                <c:ptCount val="1"/>
                <c:pt idx="0">
                  <c:v>ATX Group</c:v>
                </c:pt>
              </c:strCache>
            </c:strRef>
          </c:cat>
          <c:val>
            <c:numRef>
              <c:f>'Sheet1 (2)'!$D$17:$D$21</c:f>
              <c:numCache>
                <c:formatCode>0.0%</c:formatCode>
                <c:ptCount val="1"/>
                <c:pt idx="0">
                  <c:v>0.82872867456404109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12-4506-BE5C-953AF6026F6D}"/>
            </c:ext>
          </c:extLst>
        </c:ser>
        <c:ser>
          <c:idx val="2"/>
          <c:order val="2"/>
          <c:tx>
            <c:strRef>
              <c:f>'Sheet1 (2)'!$E$16</c:f>
              <c:strCache>
                <c:ptCount val="1"/>
                <c:pt idx="0">
                  <c:v>Scope3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(2)'!$B$17:$B$21</c:f>
              <c:strCache>
                <c:ptCount val="1"/>
                <c:pt idx="0">
                  <c:v>ATX Group</c:v>
                </c:pt>
              </c:strCache>
            </c:strRef>
          </c:cat>
          <c:val>
            <c:numRef>
              <c:f>'Sheet1 (2)'!$E$17:$E$21</c:f>
              <c:numCache>
                <c:formatCode>0.0%</c:formatCode>
                <c:ptCount val="1"/>
                <c:pt idx="0">
                  <c:v>0.1612686516816364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12-4506-BE5C-953AF6026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45296559"/>
        <c:axId val="745309039"/>
      </c:barChart>
      <c:catAx>
        <c:axId val="745296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5309039"/>
        <c:crosses val="autoZero"/>
        <c:auto val="1"/>
        <c:lblAlgn val="ctr"/>
        <c:lblOffset val="100"/>
        <c:noMultiLvlLbl val="0"/>
      </c:catAx>
      <c:valAx>
        <c:axId val="745309039"/>
        <c:scaling>
          <c:orientation val="minMax"/>
          <c:max val="1"/>
          <c:min val="0"/>
        </c:scaling>
        <c:delete val="1"/>
        <c:axPos val="l"/>
        <c:numFmt formatCode="0.0%" sourceLinked="1"/>
        <c:majorTickMark val="none"/>
        <c:minorTickMark val="none"/>
        <c:tickLblPos val="nextTo"/>
        <c:crossAx val="745296559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481FB-407E-486C-BA96-735A122C7D39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17E06-D2C9-4E85-ABF8-CB855B628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373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3DC4F-6055-4FAB-AA4E-447AEEFC7611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EDFE0-EC00-45A2-9906-96B1BED1D8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11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DFE0-EC00-45A2-9906-96B1BED1D8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29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DFE0-EC00-45A2-9906-96B1BED1D84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30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DFE0-EC00-45A2-9906-96B1BED1D84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DFE0-EC00-45A2-9906-96B1BED1D84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42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E3E1E-0048-40F8-A6EF-4D5E74C814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687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DFE0-EC00-45A2-9906-96B1BED1D847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915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DFE0-EC00-45A2-9906-96B1BED1D84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389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DFE0-EC00-45A2-9906-96B1BED1D84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076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9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法遵合规</a:t>
            </a:r>
            <a:endParaRPr lang="en-US" altLang="zh-CN" sz="900" dirty="0" smtClean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9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消防、安全生产提升专案</a:t>
            </a:r>
            <a:endParaRPr lang="en-US" altLang="zh-CN" sz="800" dirty="0" smtClean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DFE0-EC00-45A2-9906-96B1BED1D84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56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b="444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0" y="424469"/>
            <a:ext cx="1111989" cy="271469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ATX CONFIDENTIAL</a:t>
            </a:r>
          </a:p>
          <a:p>
            <a:pPr algn="r"/>
            <a:r>
              <a:rPr lang="zh-CN" altLang="en-US" sz="65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CC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CC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421200" y="1850400"/>
            <a:ext cx="7886700" cy="535531"/>
          </a:xfrm>
        </p:spPr>
        <p:txBody>
          <a:bodyPr>
            <a:sp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3168000"/>
            <a:ext cx="2596551" cy="1015663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</a:defRPr>
            </a:lvl1pPr>
          </a:lstStyle>
          <a:p>
            <a:pPr lvl="0"/>
            <a:r>
              <a:rPr lang="en-US" altLang="zh-CN" dirty="0" smtClean="0"/>
              <a:t>NAME</a:t>
            </a:r>
          </a:p>
          <a:p>
            <a:pPr lvl="0"/>
            <a:r>
              <a:rPr lang="en-US" altLang="zh-CN" dirty="0" smtClean="0"/>
              <a:t>Job Title</a:t>
            </a:r>
          </a:p>
          <a:p>
            <a:pPr lvl="0"/>
            <a:r>
              <a:rPr lang="en-US" altLang="zh-CN" dirty="0" smtClean="0"/>
              <a:t>Department Name</a:t>
            </a:r>
          </a:p>
          <a:p>
            <a:pPr lvl="0"/>
            <a:r>
              <a:rPr lang="en-US" altLang="zh-CN" dirty="0" smtClean="0"/>
              <a:t>Company Name</a:t>
            </a:r>
          </a:p>
          <a:p>
            <a:pPr lvl="0"/>
            <a:r>
              <a:rPr lang="en-US" altLang="zh-CN" dirty="0" smtClean="0"/>
              <a:t>Feb.11.2022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303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t="574" r="-1"/>
          <a:stretch/>
        </p:blipFill>
        <p:spPr>
          <a:xfrm>
            <a:off x="0" y="0"/>
            <a:ext cx="9143999" cy="5145011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397860" y="226287"/>
            <a:ext cx="8316000" cy="148500"/>
            <a:chOff x="658813" y="341472"/>
            <a:chExt cx="10853986" cy="198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 userDrawn="1"/>
        </p:nvSpPr>
        <p:spPr>
          <a:xfrm>
            <a:off x="494110" y="1997344"/>
            <a:ext cx="270138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US" altLang="zh-CN" sz="3300" dirty="0">
                <a:solidFill>
                  <a:schemeClr val="bg1"/>
                </a:solidFill>
              </a:rPr>
              <a:t> </a:t>
            </a:r>
            <a:r>
              <a:rPr lang="en-US" altLang="zh-CN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zh-CN" alt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ATX CONFIDENTIAL</a:t>
            </a:r>
          </a:p>
          <a:p>
            <a:pPr algn="r"/>
            <a:r>
              <a:rPr lang="zh-CN" altLang="en-US" sz="65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CC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CC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2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7860" y="952584"/>
            <a:ext cx="7886700" cy="3263504"/>
          </a:xfrm>
        </p:spPr>
        <p:txBody>
          <a:bodyPr>
            <a:normAutofit/>
          </a:bodyPr>
          <a:lstStyle>
            <a:lvl1pPr>
              <a:defRPr sz="2800" b="1" baseline="0"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Insert</a:t>
            </a:r>
          </a:p>
          <a:p>
            <a:pPr lvl="0"/>
            <a:r>
              <a:rPr lang="en-US" altLang="zh-CN" dirty="0" smtClean="0"/>
              <a:t>Insert</a:t>
            </a:r>
          </a:p>
          <a:p>
            <a:pPr lvl="0"/>
            <a:r>
              <a:rPr lang="en-US" dirty="0" smtClean="0"/>
              <a:t>Insert</a:t>
            </a:r>
            <a:endParaRPr lang="en-US" dirty="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97860" y="227229"/>
            <a:ext cx="8316000" cy="149661"/>
            <a:chOff x="658813" y="341472"/>
            <a:chExt cx="10853986" cy="1995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658813" y="440472"/>
              <a:ext cx="9879648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97860" y="324000"/>
            <a:ext cx="7886700" cy="504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b="1" baseline="0" dirty="0"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2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7860" y="950152"/>
            <a:ext cx="7886700" cy="3263504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3pPr>
            <a:lvl4pPr marL="142875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 smtClean="0"/>
              <a:t>Level One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 Two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 smtClean="0"/>
              <a:t>Level Three</a:t>
            </a:r>
          </a:p>
          <a:p>
            <a:pPr marL="14287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 smtClean="0"/>
              <a:t>Level Four</a:t>
            </a:r>
            <a:endParaRPr lang="zh-CN" altLang="en-US" dirty="0" smtClean="0"/>
          </a:p>
        </p:txBody>
      </p:sp>
      <p:sp>
        <p:nvSpPr>
          <p:cNvPr id="10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97860" y="324000"/>
            <a:ext cx="7886700" cy="504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b="1" baseline="0" dirty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en-US" dirty="0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397860" y="227229"/>
            <a:ext cx="8316000" cy="149661"/>
            <a:chOff x="658813" y="341472"/>
            <a:chExt cx="10853986" cy="199548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658813" y="440472"/>
              <a:ext cx="9879648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84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7860" y="954486"/>
            <a:ext cx="4104000" cy="3263504"/>
          </a:xfrm>
        </p:spPr>
        <p:txBody>
          <a:bodyPr/>
          <a:lstStyle>
            <a:lvl1pPr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4pPr>
          </a:lstStyle>
          <a:p>
            <a:pPr lvl="0"/>
            <a:r>
              <a:rPr lang="en-US" altLang="zh-CN" dirty="0" smtClean="0"/>
              <a:t>Level One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 Two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 smtClean="0"/>
              <a:t>Level Three</a:t>
            </a:r>
          </a:p>
          <a:p>
            <a:pPr lvl="3"/>
            <a:r>
              <a:rPr lang="en-US" altLang="zh-CN" dirty="0" smtClean="0"/>
              <a:t>Level Four</a:t>
            </a:r>
            <a:endParaRPr lang="zh-CN" alt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09860" y="954486"/>
            <a:ext cx="4104000" cy="3263504"/>
          </a:xfrm>
        </p:spPr>
        <p:txBody>
          <a:bodyPr/>
          <a:lstStyle>
            <a:lvl1pPr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4pPr>
          </a:lstStyle>
          <a:p>
            <a:pPr lvl="0"/>
            <a:r>
              <a:rPr lang="en-US" altLang="zh-CN" dirty="0" smtClean="0"/>
              <a:t>Level One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 Two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 smtClean="0"/>
              <a:t>Level Three</a:t>
            </a:r>
          </a:p>
          <a:p>
            <a:pPr lvl="3"/>
            <a:r>
              <a:rPr lang="en-US" altLang="zh-CN" dirty="0" smtClean="0"/>
              <a:t>Level Four</a:t>
            </a:r>
            <a:endParaRPr lang="zh-CN" altLang="en-US" dirty="0" smtClean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97860" y="324000"/>
            <a:ext cx="8316000" cy="504000"/>
          </a:xfrm>
        </p:spPr>
        <p:txBody>
          <a:bodyPr>
            <a:noAutofit/>
          </a:bodyPr>
          <a:lstStyle>
            <a:lvl1pPr>
              <a:defRPr sz="3200" b="1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97860" y="227229"/>
            <a:ext cx="8316000" cy="149661"/>
            <a:chOff x="658813" y="341472"/>
            <a:chExt cx="10853986" cy="19954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58813" y="440472"/>
              <a:ext cx="9879648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217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97860" y="324000"/>
            <a:ext cx="8296748" cy="504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397860" y="227229"/>
            <a:ext cx="8316000" cy="149661"/>
            <a:chOff x="658813" y="341472"/>
            <a:chExt cx="10853986" cy="199548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658813" y="440472"/>
              <a:ext cx="9879648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1507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397860" y="227229"/>
            <a:ext cx="8316000" cy="149661"/>
            <a:chOff x="658813" y="341472"/>
            <a:chExt cx="10853986" cy="19954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658813" y="440472"/>
              <a:ext cx="9879648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48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lude th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7860" y="324000"/>
            <a:ext cx="3393090" cy="504000"/>
          </a:xfrm>
        </p:spPr>
        <p:txBody>
          <a:bodyPr anchor="b">
            <a:noAutofit/>
          </a:bodyPr>
          <a:lstStyle>
            <a:lvl1pPr>
              <a:defRPr sz="3200" b="1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Insert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596988"/>
            <a:ext cx="4806820" cy="3654425"/>
          </a:xfrm>
        </p:spPr>
        <p:txBody>
          <a:bodyPr/>
          <a:lstStyle>
            <a:lvl1pPr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2pPr>
            <a:lvl3pPr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4pPr>
            <a:lvl5pPr marL="13716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 smtClean="0"/>
              <a:t>Level One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 Two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Level Three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Level Four</a:t>
            </a:r>
            <a:endParaRPr lang="zh-CN" altLang="en-US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397860" y="955921"/>
            <a:ext cx="3393090" cy="2859088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Insert</a:t>
            </a:r>
            <a:endParaRPr lang="zh-CN" altLang="en-US" dirty="0" smtClean="0"/>
          </a:p>
        </p:txBody>
      </p:sp>
      <p:sp>
        <p:nvSpPr>
          <p:cNvPr id="14" name="矩形 13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97860" y="227229"/>
            <a:ext cx="8316000" cy="149661"/>
            <a:chOff x="658813" y="341472"/>
            <a:chExt cx="10853986" cy="199548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658813" y="440472"/>
              <a:ext cx="9879648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520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he title of th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3887788" y="606613"/>
            <a:ext cx="4806820" cy="3654425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Picture</a:t>
            </a:r>
            <a:endParaRPr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397860" y="955921"/>
            <a:ext cx="3393090" cy="2859088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Insert</a:t>
            </a:r>
            <a:endParaRPr lang="zh-CN" altLang="en-US" dirty="0" smtClean="0"/>
          </a:p>
        </p:txBody>
      </p:sp>
      <p:sp>
        <p:nvSpPr>
          <p:cNvPr id="16" name="矩形 15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标题 1"/>
          <p:cNvSpPr>
            <a:spLocks noGrp="1"/>
          </p:cNvSpPr>
          <p:nvPr>
            <p:ph type="title" hasCustomPrompt="1"/>
          </p:nvPr>
        </p:nvSpPr>
        <p:spPr>
          <a:xfrm>
            <a:off x="397860" y="324000"/>
            <a:ext cx="3393090" cy="504000"/>
          </a:xfrm>
        </p:spPr>
        <p:txBody>
          <a:bodyPr anchor="b">
            <a:noAutofit/>
          </a:bodyPr>
          <a:lstStyle>
            <a:lvl1pPr>
              <a:defRPr sz="3200" b="1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Insert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97860" y="227229"/>
            <a:ext cx="8316000" cy="149661"/>
            <a:chOff x="658813" y="341472"/>
            <a:chExt cx="10853986" cy="19954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658813" y="440472"/>
              <a:ext cx="9879648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82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8608" y="1506948"/>
            <a:ext cx="8316000" cy="2105024"/>
          </a:xfrm>
        </p:spPr>
        <p:txBody>
          <a:bodyPr anchor="ctr" anchorCtr="0">
            <a:noAutofit/>
          </a:bodyPr>
          <a:lstStyle>
            <a:lvl1pPr>
              <a:defRPr sz="3200" b="1" baseline="0">
                <a:solidFill>
                  <a:schemeClr val="tx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Insert</a:t>
            </a: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397860" y="227229"/>
            <a:ext cx="8316000" cy="149661"/>
            <a:chOff x="658813" y="341472"/>
            <a:chExt cx="10853986" cy="19954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58813" y="440472"/>
              <a:ext cx="9879648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580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t="574" r="-1"/>
          <a:stretch/>
        </p:blipFill>
        <p:spPr>
          <a:xfrm>
            <a:off x="0" y="0"/>
            <a:ext cx="9143999" cy="5145011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494110" y="1997344"/>
            <a:ext cx="26805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US" altLang="zh-CN" sz="3300" dirty="0">
                <a:solidFill>
                  <a:schemeClr val="bg1"/>
                </a:solidFill>
              </a:rPr>
              <a:t> </a:t>
            </a:r>
            <a:r>
              <a:rPr lang="en-US" altLang="zh-CN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</p:txBody>
      </p:sp>
      <p:sp>
        <p:nvSpPr>
          <p:cNvPr id="19" name="矩形 18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ATX CONFIDENTIAL</a:t>
            </a:r>
          </a:p>
          <a:p>
            <a:pPr algn="r"/>
            <a:r>
              <a:rPr lang="zh-CN" altLang="en-US" sz="65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CC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CC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97860" y="226287"/>
            <a:ext cx="8316000" cy="148500"/>
            <a:chOff x="658813" y="341472"/>
            <a:chExt cx="10853986" cy="19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44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5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397860" y="226287"/>
            <a:ext cx="8316000" cy="148500"/>
            <a:chOff x="658813" y="341472"/>
            <a:chExt cx="10853986" cy="19800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26" name="直接连接符 25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7860" y="952584"/>
            <a:ext cx="7886700" cy="1512209"/>
          </a:xfrm>
        </p:spPr>
        <p:txBody>
          <a:bodyPr>
            <a:spAutoFit/>
          </a:bodyPr>
          <a:lstStyle>
            <a:lvl1pPr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Insert</a:t>
            </a:r>
          </a:p>
          <a:p>
            <a:pPr lvl="0"/>
            <a:r>
              <a:rPr lang="en-US" altLang="zh-CN" dirty="0" smtClean="0"/>
              <a:t>Insert</a:t>
            </a:r>
          </a:p>
          <a:p>
            <a:pPr lvl="0"/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97860" y="308235"/>
            <a:ext cx="7886700" cy="535531"/>
          </a:xfrm>
        </p:spPr>
        <p:txBody>
          <a:bodyPr vert="horz" lIns="91440" tIns="45720" rIns="91440" bIns="45720" rtlCol="0" anchor="ctr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1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194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33" y="430403"/>
            <a:ext cx="6696459" cy="57389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文字版面配置區 5"/>
          <p:cNvSpPr>
            <a:spLocks noGrp="1"/>
          </p:cNvSpPr>
          <p:nvPr>
            <p:ph type="body" sz="quarter" idx="11"/>
          </p:nvPr>
        </p:nvSpPr>
        <p:spPr>
          <a:xfrm>
            <a:off x="475502" y="1004295"/>
            <a:ext cx="8221887" cy="3330842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chemeClr val="accent1">
                  <a:lumMod val="25000"/>
                </a:schemeClr>
              </a:buClr>
              <a:buSzPct val="80000"/>
              <a:buFontTx/>
              <a:buBlip>
                <a:blip r:embed="rId2"/>
              </a:buBlip>
              <a:defRPr sz="2400">
                <a:latin typeface="Calibri" pitchFamily="34" charset="0"/>
                <a:ea typeface="微軟正黑體" pitchFamily="34" charset="-120"/>
              </a:defRPr>
            </a:lvl1pPr>
            <a:lvl2pPr marL="447675" indent="-195263">
              <a:buClr>
                <a:srgbClr val="619527"/>
              </a:buClr>
              <a:buSzPct val="80000"/>
              <a:buFont typeface="Wingdings" panose="05000000000000000000" pitchFamily="2" charset="2"/>
              <a:buChar char="l"/>
              <a:defRPr sz="2000">
                <a:latin typeface="Calibri" pitchFamily="34" charset="0"/>
                <a:ea typeface="微軟正黑體" pitchFamily="34" charset="-120"/>
              </a:defRPr>
            </a:lvl2pPr>
            <a:lvl3pPr marL="692150" indent="-233363">
              <a:buClr>
                <a:srgbClr val="619527"/>
              </a:buClr>
              <a:buSzPct val="65000"/>
              <a:buFont typeface="Wingdings" panose="05000000000000000000" pitchFamily="2" charset="2"/>
              <a:buChar char="l"/>
              <a:defRPr sz="1600">
                <a:latin typeface="Calibri" pitchFamily="34" charset="0"/>
                <a:ea typeface="微軟正黑體" pitchFamily="34" charset="-120"/>
              </a:defRPr>
            </a:lvl3pPr>
            <a:lvl4pPr marL="923925" indent="-233363">
              <a:buClr>
                <a:srgbClr val="619527"/>
              </a:buClr>
              <a:buSzPct val="70000"/>
              <a:buFont typeface="Wingdings" panose="05000000000000000000" pitchFamily="2" charset="2"/>
              <a:buChar char="l"/>
              <a:defRPr sz="1400">
                <a:latin typeface="Calibri" pitchFamily="34" charset="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第三層</a:t>
            </a:r>
          </a:p>
          <a:p>
            <a:pPr lvl="2"/>
            <a:r>
              <a:rPr lang="zh-TW" altLang="en-US" dirty="0"/>
              <a:t>第四層</a:t>
            </a:r>
          </a:p>
          <a:p>
            <a:pPr lvl="3"/>
            <a:r>
              <a:rPr lang="zh-TW" altLang="en-US" dirty="0"/>
              <a:t>第五層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B322-AC2E-4228-B210-728029A1F5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185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372200" y="695313"/>
            <a:ext cx="2056585" cy="3676637"/>
          </a:xfrm>
          <a:prstGeom prst="rect">
            <a:avLst/>
          </a:prstGeom>
        </p:spPr>
        <p:txBody>
          <a:bodyPr vert="eaVert"/>
          <a:lstStyle>
            <a:lvl1pPr>
              <a:defRPr sz="3200"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直排文字版面配置區 5"/>
          <p:cNvSpPr>
            <a:spLocks noGrp="1"/>
          </p:cNvSpPr>
          <p:nvPr>
            <p:ph type="body" orient="vert" sz="quarter" idx="11"/>
          </p:nvPr>
        </p:nvSpPr>
        <p:spPr>
          <a:xfrm>
            <a:off x="467544" y="695314"/>
            <a:ext cx="5817984" cy="3820652"/>
          </a:xfrm>
          <a:prstGeom prst="rect">
            <a:avLst/>
          </a:prstGeom>
        </p:spPr>
        <p:txBody>
          <a:bodyPr vert="eaVert"/>
          <a:lstStyle>
            <a:lvl1pPr marL="227013" indent="-227013">
              <a:buSzPct val="80000"/>
              <a:buFontTx/>
              <a:buBlip>
                <a:blip r:embed="rId2"/>
              </a:buBlip>
              <a:defRPr sz="2000">
                <a:latin typeface="Calibri" pitchFamily="34" charset="0"/>
                <a:ea typeface="微軟正黑體" pitchFamily="34" charset="-120"/>
              </a:defRPr>
            </a:lvl1pPr>
            <a:lvl2pPr marL="447675" indent="-195263">
              <a:buClr>
                <a:srgbClr val="619527"/>
              </a:buClr>
              <a:buSzPct val="80000"/>
              <a:buFont typeface="Wingdings" panose="05000000000000000000" pitchFamily="2" charset="2"/>
              <a:buChar char="l"/>
              <a:defRPr sz="1600">
                <a:latin typeface="Calibri" pitchFamily="34" charset="0"/>
                <a:ea typeface="微軟正黑體" pitchFamily="34" charset="-120"/>
              </a:defRPr>
            </a:lvl2pPr>
            <a:lvl3pPr marL="692150" indent="-233363">
              <a:buClr>
                <a:srgbClr val="619527"/>
              </a:buClr>
              <a:buSzPct val="65000"/>
              <a:buFont typeface="Wingdings" panose="05000000000000000000" pitchFamily="2" charset="2"/>
              <a:buChar char="l"/>
              <a:defRPr sz="1400">
                <a:latin typeface="Calibri" pitchFamily="34" charset="0"/>
                <a:ea typeface="微軟正黑體" pitchFamily="34" charset="-120"/>
              </a:defRPr>
            </a:lvl3pPr>
            <a:lvl4pPr marL="923925" indent="-233363">
              <a:buClr>
                <a:srgbClr val="619527"/>
              </a:buClr>
              <a:buSzPct val="70000"/>
              <a:buFont typeface="Wingdings" panose="05000000000000000000" pitchFamily="2" charset="2"/>
              <a:buChar char="l"/>
              <a:defRPr sz="1200">
                <a:latin typeface="Calibri" pitchFamily="34" charset="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3A99-C547-42A7-A054-B0DD86845B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388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55DB-6B71-4E4F-84F0-B9C149484B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63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5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7860" y="950152"/>
            <a:ext cx="7886700" cy="1477840"/>
          </a:xfrm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3pPr>
            <a:lvl4pPr marL="142875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 smtClean="0"/>
              <a:t>Level One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 Two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 smtClean="0"/>
              <a:t>Level Three</a:t>
            </a:r>
          </a:p>
          <a:p>
            <a:pPr marL="14287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 smtClean="0"/>
              <a:t>Level Four</a:t>
            </a:r>
            <a:endParaRPr lang="zh-CN" altLang="en-US" dirty="0" smtClean="0"/>
          </a:p>
        </p:txBody>
      </p:sp>
      <p:sp>
        <p:nvSpPr>
          <p:cNvPr id="10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97860" y="308235"/>
            <a:ext cx="7886700" cy="535531"/>
          </a:xfrm>
        </p:spPr>
        <p:txBody>
          <a:bodyPr vert="horz" lIns="91440" tIns="45720" rIns="91440" bIns="45720" rtlCol="0" anchor="ctr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en-US" dirty="0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397860" y="226287"/>
            <a:ext cx="8316000" cy="148500"/>
            <a:chOff x="658813" y="341472"/>
            <a:chExt cx="10853986" cy="19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22" name="直接连接符 21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72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5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7860" y="954486"/>
            <a:ext cx="4104000" cy="3263504"/>
          </a:xfrm>
        </p:spPr>
        <p:txBody>
          <a:bodyPr/>
          <a:lstStyle>
            <a:lvl1pPr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3pPr>
            <a:lvl4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4pPr>
          </a:lstStyle>
          <a:p>
            <a:pPr lvl="0"/>
            <a:r>
              <a:rPr lang="en-US" altLang="zh-CN" dirty="0" smtClean="0"/>
              <a:t>Level One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 Two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 smtClean="0"/>
              <a:t>Level Three</a:t>
            </a:r>
          </a:p>
          <a:p>
            <a:pPr lvl="3"/>
            <a:r>
              <a:rPr lang="en-US" altLang="zh-CN" dirty="0" smtClean="0"/>
              <a:t>Level Four</a:t>
            </a:r>
            <a:endParaRPr lang="zh-CN" alt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09860" y="954486"/>
            <a:ext cx="4104000" cy="3263504"/>
          </a:xfrm>
        </p:spPr>
        <p:txBody>
          <a:bodyPr/>
          <a:lstStyle>
            <a:lvl1pPr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3pPr>
            <a:lvl4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4pPr>
          </a:lstStyle>
          <a:p>
            <a:pPr lvl="0"/>
            <a:r>
              <a:rPr lang="en-US" altLang="zh-CN" dirty="0" smtClean="0"/>
              <a:t>Level One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 Two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 smtClean="0"/>
              <a:t>Level Three</a:t>
            </a:r>
          </a:p>
          <a:p>
            <a:pPr lvl="3"/>
            <a:r>
              <a:rPr lang="en-US" altLang="zh-CN" dirty="0" smtClean="0"/>
              <a:t>Level Four</a:t>
            </a:r>
            <a:endParaRPr lang="zh-CN" altLang="en-US" dirty="0" smtClean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97860" y="324000"/>
            <a:ext cx="8316000" cy="504000"/>
          </a:xfrm>
        </p:spPr>
        <p:txBody>
          <a:bodyPr>
            <a:no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397860" y="226287"/>
            <a:ext cx="8316000" cy="148500"/>
            <a:chOff x="658813" y="341472"/>
            <a:chExt cx="10853986" cy="19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25" name="直接连接符 24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544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5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97860" y="324000"/>
            <a:ext cx="8296748" cy="504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397860" y="226287"/>
            <a:ext cx="8316000" cy="148500"/>
            <a:chOff x="658813" y="341472"/>
            <a:chExt cx="10853986" cy="19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22" name="直接连接符 21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189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5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397860" y="226287"/>
            <a:ext cx="8316000" cy="148500"/>
            <a:chOff x="658813" y="341472"/>
            <a:chExt cx="10853986" cy="19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22" name="直接连接符 21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290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lude th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5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97860" y="324000"/>
            <a:ext cx="3393090" cy="504000"/>
          </a:xfrm>
        </p:spPr>
        <p:txBody>
          <a:bodyPr anchor="b">
            <a:no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Insert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596988"/>
            <a:ext cx="4806820" cy="3654425"/>
          </a:xfrm>
        </p:spPr>
        <p:txBody>
          <a:bodyPr/>
          <a:lstStyle>
            <a:lvl1pPr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2pPr>
            <a:lvl3pPr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3pPr>
            <a:lvl4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4pPr>
            <a:lvl5pPr marL="13716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 smtClean="0"/>
              <a:t>Level One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Level Two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Level Three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Level Four</a:t>
            </a:r>
            <a:endParaRPr lang="zh-CN" altLang="en-US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397860" y="955921"/>
            <a:ext cx="3393090" cy="2859088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Insert</a:t>
            </a:r>
            <a:endParaRPr lang="zh-CN" altLang="en-US" dirty="0" smtClean="0"/>
          </a:p>
        </p:txBody>
      </p:sp>
      <p:sp>
        <p:nvSpPr>
          <p:cNvPr id="14" name="矩形 13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 userDrawn="1"/>
        </p:nvGrpSpPr>
        <p:grpSpPr>
          <a:xfrm>
            <a:off x="397860" y="226287"/>
            <a:ext cx="8316000" cy="148500"/>
            <a:chOff x="658813" y="341472"/>
            <a:chExt cx="10853986" cy="1980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23" name="直接连接符 22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324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he title of th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5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3887788" y="606613"/>
            <a:ext cx="4806820" cy="3654425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Picture</a:t>
            </a:r>
            <a:endParaRPr lang="zh-CN" altLang="en-US" dirty="0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397860" y="955921"/>
            <a:ext cx="3393090" cy="2859088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Insert</a:t>
            </a:r>
            <a:endParaRPr lang="zh-CN" altLang="en-US" dirty="0" smtClean="0"/>
          </a:p>
        </p:txBody>
      </p:sp>
      <p:sp>
        <p:nvSpPr>
          <p:cNvPr id="16" name="矩形 15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 userDrawn="1"/>
        </p:nvGrpSpPr>
        <p:grpSpPr>
          <a:xfrm>
            <a:off x="397860" y="226287"/>
            <a:ext cx="8316000" cy="148500"/>
            <a:chOff x="658813" y="341472"/>
            <a:chExt cx="10853986" cy="19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24" name="直接连接符 23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标题 1"/>
          <p:cNvSpPr>
            <a:spLocks noGrp="1"/>
          </p:cNvSpPr>
          <p:nvPr>
            <p:ph type="title" hasCustomPrompt="1"/>
          </p:nvPr>
        </p:nvSpPr>
        <p:spPr>
          <a:xfrm>
            <a:off x="397860" y="324000"/>
            <a:ext cx="3393090" cy="504000"/>
          </a:xfrm>
        </p:spPr>
        <p:txBody>
          <a:bodyPr anchor="b">
            <a:no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Insert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989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5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8608" y="1506948"/>
            <a:ext cx="8316000" cy="2105024"/>
          </a:xfrm>
        </p:spPr>
        <p:txBody>
          <a:bodyPr anchor="ctr" anchorCtr="0">
            <a:no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Insert</a:t>
            </a: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0" y="4810798"/>
            <a:ext cx="9144000" cy="324000"/>
          </a:xfrm>
          <a:prstGeom prst="rect">
            <a:avLst/>
          </a:prstGeom>
          <a:solidFill>
            <a:srgbClr val="CCCCCC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灯片编号占位符 6">
            <a:extLst>
              <a:ext uri="{FF2B5EF4-FFF2-40B4-BE49-F238E27FC236}">
                <a16:creationId xmlns:a16="http://schemas.microsoft.com/office/drawing/2014/main" id="{4EB848A8-223B-9B41-A764-A1AFB1F07FEB}"/>
              </a:ext>
            </a:extLst>
          </p:cNvPr>
          <p:cNvSpPr txBox="1">
            <a:spLocks/>
          </p:cNvSpPr>
          <p:nvPr userDrawn="1"/>
        </p:nvSpPr>
        <p:spPr>
          <a:xfrm>
            <a:off x="8694608" y="4863268"/>
            <a:ext cx="510139" cy="269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685800" rtl="0" eaLnBrk="1" latinLnBrk="0" hangingPunct="1">
              <a:defRPr sz="65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8C2897-123B-4EF0-8737-9B75F9EED645}" type="slidenum">
              <a:rPr lang="zh-CN" altLang="en-US" smtClean="0">
                <a:solidFill>
                  <a:srgbClr val="606060"/>
                </a:solidFill>
              </a:rPr>
              <a:pPr/>
              <a:t>‹#›</a:t>
            </a:fld>
            <a:endParaRPr lang="zh-CN" altLang="en-US" dirty="0">
              <a:solidFill>
                <a:srgbClr val="606060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286323" y="4847708"/>
            <a:ext cx="1540042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65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 CONFIDENTIAL</a:t>
            </a:r>
          </a:p>
          <a:p>
            <a:pPr algn="r"/>
            <a:r>
              <a:rPr lang="zh-CN" altLang="en-US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zh-CN" altLang="en-US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65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ATX</a:t>
            </a:r>
            <a:r>
              <a:rPr lang="en-US" altLang="zh-CN" sz="65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Group. All rights reserved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700" dirty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0" y="4847708"/>
            <a:ext cx="1742173" cy="27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70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dvanced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echnology</a:t>
            </a:r>
            <a:r>
              <a:rPr lang="en-US" altLang="zh-CN" sz="700" baseline="0" dirty="0" smtClean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700" b="1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700" baseline="0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ponential</a:t>
            </a:r>
            <a:endParaRPr lang="en-US" altLang="zh-CN" sz="700" dirty="0" smtClean="0">
              <a:solidFill>
                <a:srgbClr val="606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397860" y="226287"/>
            <a:ext cx="8316000" cy="148500"/>
            <a:chOff x="658813" y="341472"/>
            <a:chExt cx="10853986" cy="19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21" name="直接连接符 20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741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722C0-5343-4FE5-BD78-A79663D7D8BD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88E6E-5B56-466E-8635-B7E86687F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37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5" r:id="rId6"/>
    <p:sldLayoutId id="2147483713" r:id="rId7"/>
    <p:sldLayoutId id="2147483714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722C0-5343-4FE5-BD78-A79663D7D8BD}" type="datetimeFigureOut">
              <a:rPr lang="zh-CN" altLang="en-US" smtClean="0"/>
              <a:t>2024/12/6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88E6E-5B56-466E-8635-B7E86687F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00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81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748713" y="4895850"/>
            <a:ext cx="360362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latin typeface="Calibri Light" pitchFamily="34" charset="0"/>
                <a:cs typeface="Calibri Light" pitchFamily="34" charset="0"/>
              </a:defRPr>
            </a:lvl1pPr>
          </a:lstStyle>
          <a:p>
            <a:pPr>
              <a:defRPr/>
            </a:pPr>
            <a:fld id="{7E4E11DE-9C18-441E-9C42-D6EFAAC531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27" name="圖片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94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509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92929"/>
          </a:solidFill>
          <a:latin typeface="Calibri" pitchFamily="34" charset="0"/>
          <a:ea typeface="微軟正黑體" pitchFamily="34" charset="-120"/>
          <a:cs typeface="Calibri" pitchFamily="34" charset="0"/>
        </a:defRPr>
      </a:lvl1pPr>
      <a:lvl2pPr algn="l" defTabSz="8509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92929"/>
          </a:solidFill>
          <a:latin typeface="Calibri" pitchFamily="34" charset="0"/>
          <a:ea typeface="微軟正黑體" pitchFamily="34" charset="-120"/>
          <a:cs typeface="Calibri" pitchFamily="34" charset="0"/>
        </a:defRPr>
      </a:lvl2pPr>
      <a:lvl3pPr algn="l" defTabSz="8509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92929"/>
          </a:solidFill>
          <a:latin typeface="Calibri" pitchFamily="34" charset="0"/>
          <a:ea typeface="微軟正黑體" pitchFamily="34" charset="-120"/>
          <a:cs typeface="Calibri" pitchFamily="34" charset="0"/>
        </a:defRPr>
      </a:lvl3pPr>
      <a:lvl4pPr algn="l" defTabSz="8509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92929"/>
          </a:solidFill>
          <a:latin typeface="Calibri" pitchFamily="34" charset="0"/>
          <a:ea typeface="微軟正黑體" pitchFamily="34" charset="-120"/>
          <a:cs typeface="Calibri" pitchFamily="34" charset="0"/>
        </a:defRPr>
      </a:lvl4pPr>
      <a:lvl5pPr algn="l" defTabSz="8509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92929"/>
          </a:solidFill>
          <a:latin typeface="Calibri" pitchFamily="34" charset="0"/>
          <a:ea typeface="微軟正黑體" pitchFamily="34" charset="-120"/>
          <a:cs typeface="Calibri" pitchFamily="34" charset="0"/>
        </a:defRPr>
      </a:lvl5pPr>
      <a:lvl6pPr marL="390952" algn="l" defTabSz="851135" rtl="0" fontAlgn="base">
        <a:spcBef>
          <a:spcPct val="0"/>
        </a:spcBef>
        <a:spcAft>
          <a:spcPct val="0"/>
        </a:spcAft>
        <a:defRPr sz="3335" b="1">
          <a:solidFill>
            <a:srgbClr val="292929"/>
          </a:solidFill>
          <a:latin typeface="Trebuchet MS" pitchFamily="34" charset="0"/>
          <a:ea typeface="新細明體" charset="-120"/>
        </a:defRPr>
      </a:lvl6pPr>
      <a:lvl7pPr marL="781903" algn="l" defTabSz="851135" rtl="0" fontAlgn="base">
        <a:spcBef>
          <a:spcPct val="0"/>
        </a:spcBef>
        <a:spcAft>
          <a:spcPct val="0"/>
        </a:spcAft>
        <a:defRPr sz="3335" b="1">
          <a:solidFill>
            <a:srgbClr val="292929"/>
          </a:solidFill>
          <a:latin typeface="Trebuchet MS" pitchFamily="34" charset="0"/>
          <a:ea typeface="新細明體" charset="-120"/>
        </a:defRPr>
      </a:lvl7pPr>
      <a:lvl8pPr marL="1172855" algn="l" defTabSz="851135" rtl="0" fontAlgn="base">
        <a:spcBef>
          <a:spcPct val="0"/>
        </a:spcBef>
        <a:spcAft>
          <a:spcPct val="0"/>
        </a:spcAft>
        <a:defRPr sz="3335" b="1">
          <a:solidFill>
            <a:srgbClr val="292929"/>
          </a:solidFill>
          <a:latin typeface="Trebuchet MS" pitchFamily="34" charset="0"/>
          <a:ea typeface="新細明體" charset="-120"/>
        </a:defRPr>
      </a:lvl8pPr>
      <a:lvl9pPr marL="1563807" algn="l" defTabSz="851135" rtl="0" fontAlgn="base">
        <a:spcBef>
          <a:spcPct val="0"/>
        </a:spcBef>
        <a:spcAft>
          <a:spcPct val="0"/>
        </a:spcAft>
        <a:defRPr sz="3335" b="1">
          <a:solidFill>
            <a:srgbClr val="292929"/>
          </a:solidFill>
          <a:latin typeface="Trebuchet MS" pitchFamily="34" charset="0"/>
          <a:ea typeface="新細明體" charset="-120"/>
        </a:defRPr>
      </a:lvl9pPr>
    </p:titleStyle>
    <p:bodyStyle>
      <a:lvl1pPr marL="227013" indent="-227013" algn="l" defTabSz="8509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0000"/>
        <a:buFont typeface="Wingdings" pitchFamily="2" charset="2"/>
        <a:buChar char="£"/>
        <a:tabLst>
          <a:tab pos="0" algn="r"/>
        </a:tabLst>
        <a:defRPr kumimoji="1" sz="2700" b="1">
          <a:solidFill>
            <a:srgbClr val="333333"/>
          </a:solidFill>
          <a:latin typeface="Calibri" pitchFamily="34" charset="0"/>
          <a:ea typeface="微軟正黑體" pitchFamily="34" charset="-120"/>
          <a:cs typeface="Calibri" pitchFamily="34" charset="0"/>
        </a:defRPr>
      </a:lvl1pPr>
      <a:lvl2pPr marL="447675" indent="-195263" algn="l" defTabSz="8509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0000"/>
        <a:buFont typeface="Wingdings" pitchFamily="2" charset="2"/>
        <a:buChar char="l"/>
        <a:tabLst>
          <a:tab pos="0" algn="r"/>
        </a:tabLst>
        <a:defRPr kumimoji="1" lang="en-US" altLang="zh-TW" sz="2200" b="1" dirty="0">
          <a:solidFill>
            <a:srgbClr val="4D4D4D"/>
          </a:solidFill>
          <a:latin typeface="Calibri" pitchFamily="34" charset="0"/>
          <a:ea typeface="微軟正黑體" pitchFamily="34" charset="-120"/>
          <a:cs typeface="Calibri" pitchFamily="34" charset="0"/>
        </a:defRPr>
      </a:lvl2pPr>
      <a:lvl3pPr marL="692150" indent="-233363" algn="l" defTabSz="8509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0000"/>
        <a:buFont typeface="Wingdings" pitchFamily="2" charset="2"/>
        <a:buChar char="u"/>
        <a:tabLst>
          <a:tab pos="0" algn="r"/>
        </a:tabLst>
        <a:defRPr kumimoji="1" lang="en-US" altLang="zh-TW" dirty="0">
          <a:solidFill>
            <a:srgbClr val="4D4D4D"/>
          </a:solidFill>
          <a:latin typeface="Calibri" pitchFamily="34" charset="0"/>
          <a:ea typeface="微軟正黑體" pitchFamily="34" charset="-120"/>
          <a:cs typeface="Calibri" pitchFamily="34" charset="0"/>
        </a:defRPr>
      </a:lvl3pPr>
      <a:lvl4pPr marL="923925" indent="-233363" algn="l" defTabSz="8509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100000"/>
        <a:buFont typeface="Calibri" pitchFamily="34" charset="0"/>
        <a:buChar char="»"/>
        <a:tabLst>
          <a:tab pos="0" algn="r"/>
        </a:tabLst>
        <a:defRPr kumimoji="1" lang="en-US" altLang="zh-TW" sz="1700" dirty="0">
          <a:solidFill>
            <a:srgbClr val="4D4D4D"/>
          </a:solidFill>
          <a:latin typeface="Calibri" pitchFamily="34" charset="0"/>
          <a:ea typeface="微軟正黑體" pitchFamily="34" charset="-120"/>
          <a:cs typeface="Calibri" pitchFamily="34" charset="0"/>
        </a:defRPr>
      </a:lvl4pPr>
      <a:lvl5pPr marL="693738" indent="223838" algn="l" defTabSz="8509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charset="0"/>
        <a:tabLst>
          <a:tab pos="0" algn="r"/>
        </a:tabLst>
        <a:defRPr kumimoji="1" sz="1700">
          <a:solidFill>
            <a:srgbClr val="4D4D4D"/>
          </a:solidFill>
          <a:latin typeface="Calibri" pitchFamily="34" charset="0"/>
          <a:ea typeface="微軟正黑體" pitchFamily="34" charset="-120"/>
          <a:cs typeface="Calibri" pitchFamily="34" charset="0"/>
        </a:defRPr>
      </a:lvl5pPr>
      <a:lvl6pPr marL="1977836" indent="-162897" algn="l" defTabSz="851135" rtl="0" fontAlgn="base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»"/>
        <a:tabLst>
          <a:tab pos="0" algn="r"/>
        </a:tabLst>
        <a:defRPr kumimoji="1" sz="1710">
          <a:solidFill>
            <a:srgbClr val="4D4D4D"/>
          </a:solidFill>
          <a:latin typeface="+mn-lt"/>
          <a:ea typeface="+mn-ea"/>
        </a:defRPr>
      </a:lvl6pPr>
      <a:lvl7pPr marL="2368788" indent="-162897" algn="l" defTabSz="851135" rtl="0" fontAlgn="base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»"/>
        <a:tabLst>
          <a:tab pos="0" algn="r"/>
        </a:tabLst>
        <a:defRPr kumimoji="1" sz="1710">
          <a:solidFill>
            <a:srgbClr val="4D4D4D"/>
          </a:solidFill>
          <a:latin typeface="+mn-lt"/>
          <a:ea typeface="+mn-ea"/>
        </a:defRPr>
      </a:lvl7pPr>
      <a:lvl8pPr marL="2759739" indent="-162897" algn="l" defTabSz="851135" rtl="0" fontAlgn="base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»"/>
        <a:tabLst>
          <a:tab pos="0" algn="r"/>
        </a:tabLst>
        <a:defRPr kumimoji="1" sz="1710">
          <a:solidFill>
            <a:srgbClr val="4D4D4D"/>
          </a:solidFill>
          <a:latin typeface="+mn-lt"/>
          <a:ea typeface="+mn-ea"/>
        </a:defRPr>
      </a:lvl8pPr>
      <a:lvl9pPr marL="3150691" indent="-162897" algn="l" defTabSz="851135" rtl="0" fontAlgn="base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»"/>
        <a:tabLst>
          <a:tab pos="0" algn="r"/>
        </a:tabLst>
        <a:defRPr kumimoji="1" sz="1710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748713" y="4895850"/>
            <a:ext cx="360362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latin typeface="Calibri Light" pitchFamily="34" charset="0"/>
                <a:cs typeface="Calibri Light" pitchFamily="34" charset="0"/>
              </a:defRPr>
            </a:lvl1pPr>
          </a:lstStyle>
          <a:p>
            <a:pPr>
              <a:defRPr/>
            </a:pPr>
            <a:fld id="{46E4DAF2-C897-4E8A-BD46-0A8EB7F75B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3075" name="圖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509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92929"/>
          </a:solidFill>
          <a:latin typeface="Calibri" pitchFamily="34" charset="0"/>
          <a:ea typeface="微軟正黑體" pitchFamily="34" charset="-120"/>
          <a:cs typeface="Calibri" pitchFamily="34" charset="0"/>
        </a:defRPr>
      </a:lvl1pPr>
      <a:lvl2pPr algn="l" defTabSz="8509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92929"/>
          </a:solidFill>
          <a:latin typeface="Calibri" pitchFamily="34" charset="0"/>
          <a:ea typeface="微軟正黑體" pitchFamily="34" charset="-120"/>
          <a:cs typeface="Calibri" pitchFamily="34" charset="0"/>
        </a:defRPr>
      </a:lvl2pPr>
      <a:lvl3pPr algn="l" defTabSz="8509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92929"/>
          </a:solidFill>
          <a:latin typeface="Calibri" pitchFamily="34" charset="0"/>
          <a:ea typeface="微軟正黑體" pitchFamily="34" charset="-120"/>
          <a:cs typeface="Calibri" pitchFamily="34" charset="0"/>
        </a:defRPr>
      </a:lvl3pPr>
      <a:lvl4pPr algn="l" defTabSz="8509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92929"/>
          </a:solidFill>
          <a:latin typeface="Calibri" pitchFamily="34" charset="0"/>
          <a:ea typeface="微軟正黑體" pitchFamily="34" charset="-120"/>
          <a:cs typeface="Calibri" pitchFamily="34" charset="0"/>
        </a:defRPr>
      </a:lvl4pPr>
      <a:lvl5pPr algn="l" defTabSz="850900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292929"/>
          </a:solidFill>
          <a:latin typeface="Calibri" pitchFamily="34" charset="0"/>
          <a:ea typeface="微軟正黑體" pitchFamily="34" charset="-120"/>
          <a:cs typeface="Calibri" pitchFamily="34" charset="0"/>
        </a:defRPr>
      </a:lvl5pPr>
      <a:lvl6pPr marL="390952" algn="l" defTabSz="851135" rtl="0" fontAlgn="base">
        <a:spcBef>
          <a:spcPct val="0"/>
        </a:spcBef>
        <a:spcAft>
          <a:spcPct val="0"/>
        </a:spcAft>
        <a:defRPr sz="3335" b="1">
          <a:solidFill>
            <a:srgbClr val="292929"/>
          </a:solidFill>
          <a:latin typeface="Trebuchet MS" pitchFamily="34" charset="0"/>
          <a:ea typeface="新細明體" charset="-120"/>
        </a:defRPr>
      </a:lvl6pPr>
      <a:lvl7pPr marL="781903" algn="l" defTabSz="851135" rtl="0" fontAlgn="base">
        <a:spcBef>
          <a:spcPct val="0"/>
        </a:spcBef>
        <a:spcAft>
          <a:spcPct val="0"/>
        </a:spcAft>
        <a:defRPr sz="3335" b="1">
          <a:solidFill>
            <a:srgbClr val="292929"/>
          </a:solidFill>
          <a:latin typeface="Trebuchet MS" pitchFamily="34" charset="0"/>
          <a:ea typeface="新細明體" charset="-120"/>
        </a:defRPr>
      </a:lvl7pPr>
      <a:lvl8pPr marL="1172855" algn="l" defTabSz="851135" rtl="0" fontAlgn="base">
        <a:spcBef>
          <a:spcPct val="0"/>
        </a:spcBef>
        <a:spcAft>
          <a:spcPct val="0"/>
        </a:spcAft>
        <a:defRPr sz="3335" b="1">
          <a:solidFill>
            <a:srgbClr val="292929"/>
          </a:solidFill>
          <a:latin typeface="Trebuchet MS" pitchFamily="34" charset="0"/>
          <a:ea typeface="新細明體" charset="-120"/>
        </a:defRPr>
      </a:lvl8pPr>
      <a:lvl9pPr marL="1563807" algn="l" defTabSz="851135" rtl="0" fontAlgn="base">
        <a:spcBef>
          <a:spcPct val="0"/>
        </a:spcBef>
        <a:spcAft>
          <a:spcPct val="0"/>
        </a:spcAft>
        <a:defRPr sz="3335" b="1">
          <a:solidFill>
            <a:srgbClr val="292929"/>
          </a:solidFill>
          <a:latin typeface="Trebuchet MS" pitchFamily="34" charset="0"/>
          <a:ea typeface="新細明體" charset="-120"/>
        </a:defRPr>
      </a:lvl9pPr>
    </p:titleStyle>
    <p:bodyStyle>
      <a:lvl1pPr marL="227013" indent="-227013" algn="l" defTabSz="8509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0000"/>
        <a:buFont typeface="Wingdings" pitchFamily="2" charset="2"/>
        <a:buChar char="£"/>
        <a:tabLst>
          <a:tab pos="0" algn="r"/>
        </a:tabLst>
        <a:defRPr kumimoji="1" sz="2700" b="1">
          <a:solidFill>
            <a:srgbClr val="333333"/>
          </a:solidFill>
          <a:latin typeface="Calibri" pitchFamily="34" charset="0"/>
          <a:ea typeface="微軟正黑體" pitchFamily="34" charset="-120"/>
          <a:cs typeface="Calibri" pitchFamily="34" charset="0"/>
        </a:defRPr>
      </a:lvl1pPr>
      <a:lvl2pPr marL="447675" indent="-195263" algn="l" defTabSz="8509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0000"/>
        <a:buFont typeface="Wingdings" pitchFamily="2" charset="2"/>
        <a:buChar char="l"/>
        <a:tabLst>
          <a:tab pos="0" algn="r"/>
        </a:tabLst>
        <a:defRPr kumimoji="1" lang="en-US" altLang="zh-TW" sz="2200" b="1" dirty="0">
          <a:solidFill>
            <a:srgbClr val="4D4D4D"/>
          </a:solidFill>
          <a:latin typeface="Calibri" pitchFamily="34" charset="0"/>
          <a:ea typeface="微軟正黑體" pitchFamily="34" charset="-120"/>
          <a:cs typeface="Calibri" pitchFamily="34" charset="0"/>
        </a:defRPr>
      </a:lvl2pPr>
      <a:lvl3pPr marL="692150" indent="-233363" algn="l" defTabSz="8509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0000"/>
        <a:buFont typeface="Wingdings" pitchFamily="2" charset="2"/>
        <a:buChar char="u"/>
        <a:tabLst>
          <a:tab pos="0" algn="r"/>
        </a:tabLst>
        <a:defRPr kumimoji="1" lang="en-US" altLang="zh-TW" dirty="0">
          <a:solidFill>
            <a:srgbClr val="4D4D4D"/>
          </a:solidFill>
          <a:latin typeface="Calibri" pitchFamily="34" charset="0"/>
          <a:ea typeface="微軟正黑體" pitchFamily="34" charset="-120"/>
          <a:cs typeface="Calibri" pitchFamily="34" charset="0"/>
        </a:defRPr>
      </a:lvl3pPr>
      <a:lvl4pPr marL="923925" indent="-233363" algn="l" defTabSz="8509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100000"/>
        <a:buFont typeface="Calibri" pitchFamily="34" charset="0"/>
        <a:buChar char="»"/>
        <a:tabLst>
          <a:tab pos="0" algn="r"/>
        </a:tabLst>
        <a:defRPr kumimoji="1" lang="en-US" altLang="zh-TW" sz="1700" dirty="0">
          <a:solidFill>
            <a:srgbClr val="4D4D4D"/>
          </a:solidFill>
          <a:latin typeface="Calibri" pitchFamily="34" charset="0"/>
          <a:ea typeface="微軟正黑體" pitchFamily="34" charset="-120"/>
          <a:cs typeface="Calibri" pitchFamily="34" charset="0"/>
        </a:defRPr>
      </a:lvl4pPr>
      <a:lvl5pPr marL="693738" indent="223838" algn="l" defTabSz="850900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charset="0"/>
        <a:tabLst>
          <a:tab pos="0" algn="r"/>
        </a:tabLst>
        <a:defRPr kumimoji="1" sz="1700">
          <a:solidFill>
            <a:srgbClr val="4D4D4D"/>
          </a:solidFill>
          <a:latin typeface="Calibri" pitchFamily="34" charset="0"/>
          <a:ea typeface="微軟正黑體" pitchFamily="34" charset="-120"/>
          <a:cs typeface="Calibri" pitchFamily="34" charset="0"/>
        </a:defRPr>
      </a:lvl5pPr>
      <a:lvl6pPr marL="1977836" indent="-162897" algn="l" defTabSz="851135" rtl="0" fontAlgn="base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»"/>
        <a:tabLst>
          <a:tab pos="0" algn="r"/>
        </a:tabLst>
        <a:defRPr kumimoji="1" sz="1710">
          <a:solidFill>
            <a:srgbClr val="4D4D4D"/>
          </a:solidFill>
          <a:latin typeface="+mn-lt"/>
          <a:ea typeface="+mn-ea"/>
        </a:defRPr>
      </a:lvl6pPr>
      <a:lvl7pPr marL="2368788" indent="-162897" algn="l" defTabSz="851135" rtl="0" fontAlgn="base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»"/>
        <a:tabLst>
          <a:tab pos="0" algn="r"/>
        </a:tabLst>
        <a:defRPr kumimoji="1" sz="1710">
          <a:solidFill>
            <a:srgbClr val="4D4D4D"/>
          </a:solidFill>
          <a:latin typeface="+mn-lt"/>
          <a:ea typeface="+mn-ea"/>
        </a:defRPr>
      </a:lvl7pPr>
      <a:lvl8pPr marL="2759739" indent="-162897" algn="l" defTabSz="851135" rtl="0" fontAlgn="base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»"/>
        <a:tabLst>
          <a:tab pos="0" algn="r"/>
        </a:tabLst>
        <a:defRPr kumimoji="1" sz="1710">
          <a:solidFill>
            <a:srgbClr val="4D4D4D"/>
          </a:solidFill>
          <a:latin typeface="+mn-lt"/>
          <a:ea typeface="+mn-ea"/>
        </a:defRPr>
      </a:lvl8pPr>
      <a:lvl9pPr marL="3150691" indent="-162897" algn="l" defTabSz="851135" rtl="0" fontAlgn="base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»"/>
        <a:tabLst>
          <a:tab pos="0" algn="r"/>
        </a:tabLst>
        <a:defRPr kumimoji="1" sz="1710">
          <a:solidFill>
            <a:srgbClr val="4D4D4D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8"/>
          <p:cNvSpPr txBox="1"/>
          <p:nvPr/>
        </p:nvSpPr>
        <p:spPr>
          <a:xfrm>
            <a:off x="419707" y="1850602"/>
            <a:ext cx="8218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t>Corporate </a:t>
            </a:r>
            <a:r>
              <a:rPr lang="en-US" altLang="zh-CN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t>Sustainbility - 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思源黑体 Bold" panose="020B0800000000000000" pitchFamily="34" charset="-122"/>
              <a:cs typeface="Arial" panose="020B0604020202020204" pitchFamily="34" charset="0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t>Management </a:t>
            </a:r>
            <a:r>
              <a:rPr lang="en-US" altLang="zh-CN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t>Committee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t>ESG kick off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0"/>
          </p:nvPr>
        </p:nvSpPr>
        <p:spPr>
          <a:xfrm>
            <a:off x="421200" y="3168000"/>
            <a:ext cx="3321919" cy="1015663"/>
          </a:xfrm>
        </p:spPr>
        <p:txBody>
          <a:bodyPr/>
          <a:lstStyle/>
          <a:p>
            <a:r>
              <a:rPr lang="en-US" altLang="zh-CN" dirty="0" smtClean="0">
                <a:latin typeface="思源黑体 Bold" panose="020B0800000000000000" pitchFamily="34" charset="-122"/>
              </a:rPr>
              <a:t>Richie Chen</a:t>
            </a:r>
            <a:endParaRPr lang="en-US" altLang="zh-CN" dirty="0">
              <a:latin typeface="思源黑体 Bold" panose="020B0800000000000000" pitchFamily="34" charset="-122"/>
            </a:endParaRPr>
          </a:p>
          <a:p>
            <a:r>
              <a:rPr lang="en-US" altLang="zh-CN" dirty="0" smtClean="0">
                <a:latin typeface="思源黑体 Bold" panose="020B0800000000000000" pitchFamily="34" charset="-122"/>
              </a:rPr>
              <a:t>Director</a:t>
            </a:r>
            <a:endParaRPr lang="en-US" altLang="zh-CN" dirty="0">
              <a:latin typeface="思源黑体 Bold" panose="020B0800000000000000" pitchFamily="34" charset="-122"/>
            </a:endParaRPr>
          </a:p>
          <a:p>
            <a:pPr lvl="0"/>
            <a:r>
              <a:rPr lang="en-US" altLang="zh-CN" dirty="0" smtClean="0">
                <a:latin typeface="思源黑体 Bold" panose="020B0800000000000000" pitchFamily="34" charset="-122"/>
              </a:rPr>
              <a:t>CSD</a:t>
            </a:r>
          </a:p>
          <a:p>
            <a:r>
              <a:rPr lang="en-US" altLang="zh-CN" dirty="0">
                <a:latin typeface="思源黑体 Bold" panose="020B0800000000000000" pitchFamily="34" charset="-122"/>
              </a:rPr>
              <a:t>ATX Semiconductor(Suzhou) Co., Ltd</a:t>
            </a:r>
          </a:p>
          <a:p>
            <a:pPr lvl="0"/>
            <a:r>
              <a:rPr lang="en-US" altLang="zh-CN" dirty="0">
                <a:latin typeface="思源黑体 Bold" panose="020B0800000000000000" pitchFamily="34" charset="-122"/>
              </a:rPr>
              <a:t>Dec</a:t>
            </a:r>
            <a:r>
              <a:rPr lang="en-US" altLang="zh-CN" dirty="0" smtClean="0">
                <a:latin typeface="思源黑体 Bold" panose="020B0800000000000000" pitchFamily="34" charset="-122"/>
              </a:rPr>
              <a:t>. 3th,2024</a:t>
            </a:r>
            <a:endParaRPr lang="zh-CN" altLang="en-US" dirty="0">
              <a:latin typeface="思源黑体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26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Governance - </a:t>
            </a:r>
            <a:r>
              <a:rPr lang="zh-CN" altLang="en-US" dirty="0" smtClean="0"/>
              <a:t>诚信当责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229311"/>
              </p:ext>
            </p:extLst>
          </p:nvPr>
        </p:nvGraphicFramePr>
        <p:xfrm>
          <a:off x="397860" y="890475"/>
          <a:ext cx="8269706" cy="213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308">
                  <a:extLst>
                    <a:ext uri="{9D8B030D-6E8A-4147-A177-3AD203B41FA5}">
                      <a16:colId xmlns:a16="http://schemas.microsoft.com/office/drawing/2014/main" val="507780158"/>
                    </a:ext>
                  </a:extLst>
                </a:gridCol>
                <a:gridCol w="2755232">
                  <a:extLst>
                    <a:ext uri="{9D8B030D-6E8A-4147-A177-3AD203B41FA5}">
                      <a16:colId xmlns:a16="http://schemas.microsoft.com/office/drawing/2014/main" val="3552918979"/>
                    </a:ext>
                  </a:extLst>
                </a:gridCol>
                <a:gridCol w="4324166">
                  <a:extLst>
                    <a:ext uri="{9D8B030D-6E8A-4147-A177-3AD203B41FA5}">
                      <a16:colId xmlns:a16="http://schemas.microsoft.com/office/drawing/2014/main" val="4115791631"/>
                    </a:ext>
                  </a:extLst>
                </a:gridCol>
              </a:tblGrid>
              <a:tr h="387992">
                <a:tc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AS IS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TO BE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</a:rPr>
                        <a:t>差异及新增</a:t>
                      </a: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69522"/>
                  </a:ext>
                </a:extLst>
              </a:tr>
              <a:tr h="1743088">
                <a:tc>
                  <a:txBody>
                    <a:bodyPr/>
                    <a:lstStyle/>
                    <a:p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做法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法令遵循：</a:t>
                      </a:r>
                      <a:r>
                        <a:rPr lang="en-US" altLang="zh-CN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0</a:t>
                      </a: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违规</a:t>
                      </a:r>
                      <a:endParaRPr lang="en-US" altLang="zh-CN" sz="1050" kern="120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zh-CN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EHS</a:t>
                      </a: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风险查核 </a:t>
                      </a:r>
                      <a:r>
                        <a:rPr lang="en-US" altLang="zh-CN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- </a:t>
                      </a: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苏州</a:t>
                      </a:r>
                      <a:r>
                        <a:rPr lang="en-US" altLang="zh-CN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昆山</a:t>
                      </a:r>
                      <a:r>
                        <a:rPr lang="en-US" altLang="zh-CN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上海</a:t>
                      </a:r>
                      <a:r>
                        <a:rPr lang="en-US" altLang="zh-CN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威海</a:t>
                      </a:r>
                      <a:endParaRPr lang="en-US" altLang="zh-CN" sz="1050" kern="120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zh-CN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EHS</a:t>
                      </a: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外部网站月查核</a:t>
                      </a:r>
                      <a:endParaRPr lang="en-US" altLang="zh-CN" sz="1050" kern="120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zh-CN" sz="1050" baseline="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EHS</a:t>
                      </a:r>
                      <a:r>
                        <a:rPr lang="zh-CN" altLang="en-US" sz="1050" baseline="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法规辨识解析及合规确认</a:t>
                      </a:r>
                      <a:endParaRPr lang="en-US" altLang="zh-CN" sz="1050" kern="120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风险管理：</a:t>
                      </a:r>
                      <a:r>
                        <a:rPr lang="en-US" altLang="zh-CN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BCM &amp; ERM</a:t>
                      </a:r>
                    </a:p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商业道德：培训宣导</a:t>
                      </a:r>
                    </a:p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人权管理（</a:t>
                      </a:r>
                      <a:r>
                        <a:rPr lang="en-US" altLang="zh-CN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RBA</a:t>
                      </a: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）：培训宣导</a:t>
                      </a:r>
                    </a:p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资讯安全：资安事件，培训和认证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增加</a:t>
                      </a:r>
                      <a:r>
                        <a:rPr lang="en-US" altLang="zh-CN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MLK EHS</a:t>
                      </a: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风险查核</a:t>
                      </a:r>
                      <a:r>
                        <a:rPr lang="en-US" altLang="zh-CN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——EHS/FAC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altLang="zh-CN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ERM: </a:t>
                      </a: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高阶主管风险辨识</a:t>
                      </a:r>
                      <a:r>
                        <a:rPr lang="en-US" altLang="zh-CN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——</a:t>
                      </a:r>
                      <a:r>
                        <a:rPr lang="en-US" altLang="zh-CN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Management board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财务风险</a:t>
                      </a:r>
                      <a:r>
                        <a:rPr lang="en-US" altLang="zh-CN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气候相关</a:t>
                      </a:r>
                      <a:r>
                        <a:rPr lang="en-US" altLang="zh-CN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)</a:t>
                      </a: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——FIN.C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en-US" altLang="zh-CN" sz="1050" kern="1200" dirty="0" smtClean="0">
                        <a:solidFill>
                          <a:srgbClr val="0000FF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  <a:p>
                      <a:endParaRPr lang="en-US" altLang="zh-CN" sz="1050" dirty="0" smtClean="0">
                        <a:solidFill>
                          <a:srgbClr val="FF0000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4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7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831230"/>
              </p:ext>
            </p:extLst>
          </p:nvPr>
        </p:nvGraphicFramePr>
        <p:xfrm>
          <a:off x="459644" y="960459"/>
          <a:ext cx="8269706" cy="1659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787">
                  <a:extLst>
                    <a:ext uri="{9D8B030D-6E8A-4147-A177-3AD203B41FA5}">
                      <a16:colId xmlns:a16="http://schemas.microsoft.com/office/drawing/2014/main" val="507780158"/>
                    </a:ext>
                  </a:extLst>
                </a:gridCol>
                <a:gridCol w="3287385">
                  <a:extLst>
                    <a:ext uri="{9D8B030D-6E8A-4147-A177-3AD203B41FA5}">
                      <a16:colId xmlns:a16="http://schemas.microsoft.com/office/drawing/2014/main" val="3552918979"/>
                    </a:ext>
                  </a:extLst>
                </a:gridCol>
                <a:gridCol w="3990534">
                  <a:extLst>
                    <a:ext uri="{9D8B030D-6E8A-4147-A177-3AD203B41FA5}">
                      <a16:colId xmlns:a16="http://schemas.microsoft.com/office/drawing/2014/main" val="4115791631"/>
                    </a:ext>
                  </a:extLst>
                </a:gridCol>
              </a:tblGrid>
              <a:tr h="414969">
                <a:tc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AS IS</a:t>
                      </a:r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TO BE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</a:rPr>
                        <a:t>差异及新增</a:t>
                      </a: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69522"/>
                  </a:ext>
                </a:extLst>
              </a:tr>
              <a:tr h="1244942">
                <a:tc>
                  <a:txBody>
                    <a:bodyPr/>
                    <a:lstStyle/>
                    <a:p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</a:rPr>
                        <a:t>做法</a:t>
                      </a:r>
                      <a:endParaRPr lang="zh-CN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. </a:t>
                      </a: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新供应商评估：</a:t>
                      </a:r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100%</a:t>
                      </a:r>
                    </a:p>
                    <a:p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2. </a:t>
                      </a: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第一阶供应商年度调查：</a:t>
                      </a:r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100%</a:t>
                      </a: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；</a:t>
                      </a:r>
                    </a:p>
                    <a:p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3. </a:t>
                      </a: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第一阶的重点关注供应商实体稽核：</a:t>
                      </a:r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100%</a:t>
                      </a:r>
                    </a:p>
                    <a:p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4. </a:t>
                      </a: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高风险第一阶供应商实体稽核：</a:t>
                      </a:r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100%</a:t>
                      </a:r>
                    </a:p>
                    <a:p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5. </a:t>
                      </a: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冲突矿产管理：</a:t>
                      </a:r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</a:rPr>
                        <a:t>供应链减碳推动及人权</a:t>
                      </a:r>
                      <a:r>
                        <a:rPr lang="en-US" altLang="zh-CN" sz="1050" dirty="0" smtClean="0">
                          <a:solidFill>
                            <a:srgbClr val="0000FF"/>
                          </a:solidFill>
                        </a:rPr>
                        <a:t>——PRO.C</a:t>
                      </a:r>
                    </a:p>
                    <a:p>
                      <a:pPr marL="228600" marR="0" lvl="0" indent="-1397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低碳选商</a:t>
                      </a:r>
                      <a:endParaRPr lang="en-US" altLang="zh-CN" sz="1050" kern="1200" dirty="0" smtClean="0">
                        <a:solidFill>
                          <a:srgbClr val="0000FF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  <a:p>
                      <a:pPr marL="228600" marR="0" lvl="0" indent="-1397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碳排</a:t>
                      </a:r>
                      <a:r>
                        <a:rPr lang="en-US" altLang="zh-CN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TOP 4</a:t>
                      </a: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材料</a:t>
                      </a:r>
                      <a:r>
                        <a:rPr lang="en-US" altLang="zh-CN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在采购商品与服务占比</a:t>
                      </a:r>
                      <a:r>
                        <a:rPr lang="en-US" altLang="zh-CN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93.4%)</a:t>
                      </a: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供应链</a:t>
                      </a:r>
                      <a:r>
                        <a:rPr lang="en-US" altLang="zh-CN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14064/14067</a:t>
                      </a:r>
                    </a:p>
                    <a:p>
                      <a:pPr marL="228600" marR="0" lvl="0" indent="-1397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供应链减碳目标推动</a:t>
                      </a:r>
                      <a:endParaRPr lang="en-US" altLang="zh-CN" sz="1050" kern="1200" dirty="0" smtClean="0">
                        <a:solidFill>
                          <a:srgbClr val="0000FF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  <a:p>
                      <a:pPr marL="228600" marR="0" lvl="0" indent="-1397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供应商人权管理</a:t>
                      </a:r>
                      <a:endParaRPr lang="en-US" altLang="zh-CN" sz="1050" kern="1200" dirty="0" smtClean="0">
                        <a:solidFill>
                          <a:srgbClr val="0000FF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46077"/>
                  </a:ext>
                </a:extLst>
              </a:tr>
            </a:tbl>
          </a:graphicData>
        </a:graphic>
      </p:graphicFrame>
      <p:sp>
        <p:nvSpPr>
          <p:cNvPr id="5" name="标题 2"/>
          <p:cNvSpPr>
            <a:spLocks noGrp="1"/>
          </p:cNvSpPr>
          <p:nvPr>
            <p:ph type="title"/>
          </p:nvPr>
        </p:nvSpPr>
        <p:spPr>
          <a:xfrm>
            <a:off x="397860" y="324000"/>
            <a:ext cx="7886700" cy="504000"/>
          </a:xfrm>
        </p:spPr>
        <p:txBody>
          <a:bodyPr/>
          <a:lstStyle/>
          <a:p>
            <a:r>
              <a:rPr lang="en-US" altLang="zh-CN" dirty="0" smtClean="0"/>
              <a:t>Governance - </a:t>
            </a:r>
            <a:r>
              <a:rPr lang="zh-CN" altLang="en-US" dirty="0" smtClean="0"/>
              <a:t>责任采购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6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Governance - </a:t>
            </a:r>
            <a:r>
              <a:rPr lang="zh-CN" altLang="en-US" dirty="0" smtClean="0"/>
              <a:t>创新服务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148155"/>
              </p:ext>
            </p:extLst>
          </p:nvPr>
        </p:nvGraphicFramePr>
        <p:xfrm>
          <a:off x="397860" y="890475"/>
          <a:ext cx="8269706" cy="2653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787">
                  <a:extLst>
                    <a:ext uri="{9D8B030D-6E8A-4147-A177-3AD203B41FA5}">
                      <a16:colId xmlns:a16="http://schemas.microsoft.com/office/drawing/2014/main" val="507780158"/>
                    </a:ext>
                  </a:extLst>
                </a:gridCol>
                <a:gridCol w="2953753">
                  <a:extLst>
                    <a:ext uri="{9D8B030D-6E8A-4147-A177-3AD203B41FA5}">
                      <a16:colId xmlns:a16="http://schemas.microsoft.com/office/drawing/2014/main" val="3552918979"/>
                    </a:ext>
                  </a:extLst>
                </a:gridCol>
                <a:gridCol w="4324166">
                  <a:extLst>
                    <a:ext uri="{9D8B030D-6E8A-4147-A177-3AD203B41FA5}">
                      <a16:colId xmlns:a16="http://schemas.microsoft.com/office/drawing/2014/main" val="4115791631"/>
                    </a:ext>
                  </a:extLst>
                </a:gridCol>
              </a:tblGrid>
              <a:tr h="344631">
                <a:tc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AS IS</a:t>
                      </a:r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TO BE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</a:rPr>
                        <a:t>差异及新增</a:t>
                      </a: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69522"/>
                  </a:ext>
                </a:extLst>
              </a:tr>
              <a:tr h="2257394">
                <a:tc>
                  <a:txBody>
                    <a:bodyPr/>
                    <a:lstStyle/>
                    <a:p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</a:rPr>
                        <a:t>做法</a:t>
                      </a:r>
                      <a:endParaRPr lang="zh-CN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研发创新：</a:t>
                      </a:r>
                      <a:endParaRPr lang="en-US" altLang="zh-CN" sz="105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  <a:p>
                      <a:pPr marL="265113" indent="-180975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专利获准总数量</a:t>
                      </a:r>
                      <a:endParaRPr lang="en-US" altLang="zh-CN" sz="105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  <a:p>
                      <a:pPr marL="265113" indent="-180975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研发投入</a:t>
                      </a:r>
                      <a:endParaRPr lang="en-US" altLang="zh-CN" sz="105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  <a:p>
                      <a:pPr marL="265113" indent="-180975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永续制造</a:t>
                      </a:r>
                      <a:endParaRPr lang="en-US" altLang="zh-CN" sz="1050" dirty="0" smtClean="0">
                        <a:solidFill>
                          <a:srgbClr val="0000FF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  <a:p>
                      <a:pPr marL="265113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050" baseline="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 (</a:t>
                      </a:r>
                      <a:r>
                        <a:rPr lang="zh-CN" altLang="en-US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高封装密度</a:t>
                      </a:r>
                      <a:r>
                        <a:rPr lang="en-US" altLang="zh-CN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/</a:t>
                      </a:r>
                      <a:r>
                        <a:rPr lang="zh-CN" altLang="en-US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制程简化</a:t>
                      </a:r>
                      <a:r>
                        <a:rPr lang="en-US" altLang="zh-CN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/</a:t>
                      </a:r>
                      <a:r>
                        <a:rPr lang="zh-CN" altLang="en-US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降低产品功耗</a:t>
                      </a:r>
                      <a:r>
                        <a:rPr lang="en-US" altLang="zh-CN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/</a:t>
                      </a:r>
                      <a:r>
                        <a:rPr lang="zh-CN" altLang="en-US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延长产品耐久性</a:t>
                      </a:r>
                      <a:r>
                        <a:rPr lang="en-US" altLang="zh-CN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/</a:t>
                      </a:r>
                      <a:r>
                        <a:rPr lang="zh-CN" altLang="en-US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组件循环使用设计</a:t>
                      </a:r>
                      <a:r>
                        <a:rPr lang="en-US" altLang="zh-CN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/</a:t>
                      </a:r>
                      <a:r>
                        <a:rPr lang="zh-CN" altLang="en-US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产品生命周期结束回收设计</a:t>
                      </a:r>
                      <a:r>
                        <a:rPr lang="en-US" altLang="zh-CN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)</a:t>
                      </a:r>
                    </a:p>
                    <a:p>
                      <a:pPr marL="265113" indent="-180975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智慧工厂和自动化项目</a:t>
                      </a:r>
                      <a:endParaRPr lang="en-US" altLang="zh-CN" sz="105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  <a:p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2. </a:t>
                      </a: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客户关系管理：</a:t>
                      </a:r>
                      <a:endParaRPr lang="en-US" altLang="zh-CN" sz="105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  <a:p>
                      <a:pPr marL="265113" indent="-180975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客户满意度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zh-CN" altLang="en-US" sz="1050" b="1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永续制造设计阶段将</a:t>
                      </a:r>
                      <a:r>
                        <a:rPr lang="en-US" altLang="zh-CN" sz="1050" b="1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ESG</a:t>
                      </a:r>
                      <a:r>
                        <a:rPr lang="zh-CN" altLang="en-US" sz="1050" b="1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纳入考量</a:t>
                      </a:r>
                      <a:r>
                        <a:rPr lang="en-US" altLang="zh-CN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——RD.C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zh-CN" altLang="en-US" sz="1050" b="1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永续包装</a:t>
                      </a:r>
                      <a:r>
                        <a:rPr lang="en-US" altLang="zh-CN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——LOG, PRO.C</a:t>
                      </a:r>
                    </a:p>
                    <a:p>
                      <a:pPr marL="92075" indent="0" algn="l" defTabSz="685800" rtl="0" eaLnBrk="1" latinLnBrk="0" hangingPunct="1"/>
                      <a:r>
                        <a:rPr lang="en-US" altLang="zh-CN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(</a:t>
                      </a: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减少产品包装及材料</a:t>
                      </a:r>
                      <a:r>
                        <a:rPr lang="en-US" altLang="zh-CN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物流箱等循环使用</a:t>
                      </a:r>
                      <a:r>
                        <a:rPr lang="en-US" altLang="zh-CN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可分解回收之包装材料</a:t>
                      </a:r>
                      <a:r>
                        <a:rPr lang="en-US" altLang="zh-CN" sz="105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4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4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Social - </a:t>
            </a:r>
            <a:r>
              <a:rPr lang="zh-CN" altLang="en-US" dirty="0" smtClean="0"/>
              <a:t>包容</a:t>
            </a:r>
            <a:r>
              <a:rPr lang="zh-CN" altLang="en-US" dirty="0"/>
              <a:t>职</a:t>
            </a:r>
            <a:r>
              <a:rPr lang="zh-CN" altLang="en-US" dirty="0" smtClean="0"/>
              <a:t>场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994861"/>
              </p:ext>
            </p:extLst>
          </p:nvPr>
        </p:nvGraphicFramePr>
        <p:xfrm>
          <a:off x="397860" y="890475"/>
          <a:ext cx="8269706" cy="157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787">
                  <a:extLst>
                    <a:ext uri="{9D8B030D-6E8A-4147-A177-3AD203B41FA5}">
                      <a16:colId xmlns:a16="http://schemas.microsoft.com/office/drawing/2014/main" val="507780158"/>
                    </a:ext>
                  </a:extLst>
                </a:gridCol>
                <a:gridCol w="2953753">
                  <a:extLst>
                    <a:ext uri="{9D8B030D-6E8A-4147-A177-3AD203B41FA5}">
                      <a16:colId xmlns:a16="http://schemas.microsoft.com/office/drawing/2014/main" val="3552918979"/>
                    </a:ext>
                  </a:extLst>
                </a:gridCol>
                <a:gridCol w="4324166">
                  <a:extLst>
                    <a:ext uri="{9D8B030D-6E8A-4147-A177-3AD203B41FA5}">
                      <a16:colId xmlns:a16="http://schemas.microsoft.com/office/drawing/2014/main" val="4115791631"/>
                    </a:ext>
                  </a:extLst>
                </a:gridCol>
              </a:tblGrid>
              <a:tr h="344631">
                <a:tc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AS IS</a:t>
                      </a:r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TO BE</a:t>
                      </a:r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69522"/>
                  </a:ext>
                </a:extLst>
              </a:tr>
              <a:tr h="1227073">
                <a:tc>
                  <a:txBody>
                    <a:bodyPr/>
                    <a:lstStyle/>
                    <a:p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</a:rPr>
                        <a:t>做法</a:t>
                      </a:r>
                      <a:endParaRPr lang="zh-CN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内部晋升比例</a:t>
                      </a:r>
                      <a:endParaRPr lang="en-US" altLang="zh-CN" sz="105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女性高阶主管比例</a:t>
                      </a:r>
                      <a:endParaRPr lang="en-US" altLang="zh-CN" sz="105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多元人力结构</a:t>
                      </a:r>
                      <a:endParaRPr lang="en-US" altLang="zh-CN" sz="105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晋升关联培训：学程课（工程</a:t>
                      </a:r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&amp;SUP</a:t>
                      </a: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）</a:t>
                      </a:r>
                      <a:endParaRPr lang="en-US" altLang="zh-CN" sz="105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职业健康安全</a:t>
                      </a:r>
                      <a:endParaRPr lang="en-US" altLang="zh-CN" sz="105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维持</a:t>
                      </a:r>
                      <a:endParaRPr lang="en-US" altLang="zh-CN" sz="105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4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1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Social – </a:t>
            </a:r>
            <a:r>
              <a:rPr lang="zh-CN" altLang="en-US" dirty="0"/>
              <a:t>企</a:t>
            </a:r>
            <a:r>
              <a:rPr lang="zh-CN" altLang="en-US" dirty="0" smtClean="0"/>
              <a:t>业公民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021564"/>
              </p:ext>
            </p:extLst>
          </p:nvPr>
        </p:nvGraphicFramePr>
        <p:xfrm>
          <a:off x="397860" y="890475"/>
          <a:ext cx="8269706" cy="157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787">
                  <a:extLst>
                    <a:ext uri="{9D8B030D-6E8A-4147-A177-3AD203B41FA5}">
                      <a16:colId xmlns:a16="http://schemas.microsoft.com/office/drawing/2014/main" val="507780158"/>
                    </a:ext>
                  </a:extLst>
                </a:gridCol>
                <a:gridCol w="2953753">
                  <a:extLst>
                    <a:ext uri="{9D8B030D-6E8A-4147-A177-3AD203B41FA5}">
                      <a16:colId xmlns:a16="http://schemas.microsoft.com/office/drawing/2014/main" val="3552918979"/>
                    </a:ext>
                  </a:extLst>
                </a:gridCol>
                <a:gridCol w="4324166">
                  <a:extLst>
                    <a:ext uri="{9D8B030D-6E8A-4147-A177-3AD203B41FA5}">
                      <a16:colId xmlns:a16="http://schemas.microsoft.com/office/drawing/2014/main" val="4115791631"/>
                    </a:ext>
                  </a:extLst>
                </a:gridCol>
              </a:tblGrid>
              <a:tr h="344631">
                <a:tc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AS IS</a:t>
                      </a:r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TO BE</a:t>
                      </a:r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69522"/>
                  </a:ext>
                </a:extLst>
              </a:tr>
              <a:tr h="1227073">
                <a:tc>
                  <a:txBody>
                    <a:bodyPr/>
                    <a:lstStyle/>
                    <a:p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</a:rPr>
                        <a:t>做法</a:t>
                      </a:r>
                      <a:endParaRPr lang="zh-CN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产学合作（向日葵</a:t>
                      </a:r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/</a:t>
                      </a: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常青藤）</a:t>
                      </a:r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:</a:t>
                      </a: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学历提升管理</a:t>
                      </a:r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(</a:t>
                      </a: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高中升大专</a:t>
                      </a:r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&amp;</a:t>
                      </a: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大专升本科</a:t>
                      </a:r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zh-CN" altLang="en-US" sz="1050" baseline="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结合社团活动绿色化</a:t>
                      </a:r>
                      <a:r>
                        <a:rPr lang="en-US" altLang="zh-CN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——HR.C</a:t>
                      </a:r>
                    </a:p>
                    <a:p>
                      <a:pPr marL="228600" marR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zh-CN" altLang="en-US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捐血活动</a:t>
                      </a:r>
                      <a:r>
                        <a:rPr lang="en-US" altLang="zh-CN" sz="105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——EHS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en-US" altLang="zh-CN" sz="1050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4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3" y="765386"/>
            <a:ext cx="8369937" cy="1476061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458177" y="407900"/>
            <a:ext cx="7903790" cy="497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sz="3200" b="1" dirty="0" smtClean="0">
                <a:latin typeface="思源黑体 Bold" panose="020B0800000000000000" pitchFamily="34" charset="-122"/>
                <a:ea typeface="思源黑体 Bold" panose="020B0800000000000000" pitchFamily="34" charset="-122"/>
                <a:cs typeface="+mn-cs"/>
              </a:rPr>
              <a:t>年度大事表</a:t>
            </a:r>
            <a:endParaRPr kumimoji="1" lang="en-US" altLang="zh-CN" sz="3200" b="1" dirty="0"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6162" y="979397"/>
            <a:ext cx="798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ERM</a:t>
            </a:r>
            <a:r>
              <a:rPr lang="zh-CN" altLang="en-US" sz="105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报告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97615" y="951843"/>
            <a:ext cx="953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BCM</a:t>
            </a:r>
            <a:r>
              <a:rPr lang="zh-CN" altLang="en-US" sz="105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年审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448884" y="951843"/>
            <a:ext cx="8001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ESG</a:t>
            </a:r>
            <a:r>
              <a:rPr lang="zh-CN" altLang="en-US" sz="105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年报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628973" y="1590031"/>
            <a:ext cx="7934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H2 EHS</a:t>
            </a:r>
          </a:p>
          <a:p>
            <a:pPr algn="ctr"/>
            <a:r>
              <a:rPr lang="zh-CN" altLang="en-US" sz="105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风险查核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826312" y="1585094"/>
            <a:ext cx="9822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H1 EHS</a:t>
            </a:r>
          </a:p>
          <a:p>
            <a:r>
              <a:rPr lang="zh-CN" altLang="en-US" sz="105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风险查核</a:t>
            </a:r>
            <a:endParaRPr lang="zh-CN" altLang="en-US" sz="1050" dirty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016480" y="1585094"/>
            <a:ext cx="10823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ESG Data approval</a:t>
            </a:r>
            <a:endParaRPr lang="zh-CN" altLang="en-US" sz="1050" dirty="0" smtClean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70013" y="1594770"/>
            <a:ext cx="10277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ESG Data collection</a:t>
            </a:r>
            <a:endParaRPr lang="zh-CN" altLang="en-US" sz="1050" dirty="0" smtClean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5543" y="1918137"/>
            <a:ext cx="5208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各部门永续议题</a:t>
            </a:r>
            <a:r>
              <a:rPr lang="en-US" altLang="zh-CN" sz="110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align</a:t>
            </a:r>
            <a:r>
              <a:rPr lang="zh-CN" altLang="en-US" sz="110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完成，以日管</a:t>
            </a:r>
            <a:r>
              <a:rPr lang="en-US" altLang="zh-CN" sz="110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KPI</a:t>
            </a:r>
            <a:r>
              <a:rPr lang="zh-CN" altLang="en-US" sz="110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管理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01395" y="959537"/>
            <a:ext cx="10484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思源黑体 Medium" panose="020B0600000000000000" pitchFamily="34" charset="-122"/>
                <a:ea typeface="思源黑体 Medium" panose="020B0600000000000000" pitchFamily="34" charset="-122"/>
              </a:rPr>
              <a:t>ISO 14064</a:t>
            </a:r>
            <a:endParaRPr lang="zh-CN" altLang="en-US" sz="1050" dirty="0" smtClean="0">
              <a:latin typeface="思源黑体 Medium" panose="020B0600000000000000" pitchFamily="34" charset="-122"/>
              <a:ea typeface="思源黑体 Medium" panose="020B0600000000000000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317412"/>
              </p:ext>
            </p:extLst>
          </p:nvPr>
        </p:nvGraphicFramePr>
        <p:xfrm>
          <a:off x="354902" y="2177954"/>
          <a:ext cx="8448658" cy="2573492"/>
        </p:xfrm>
        <a:graphic>
          <a:graphicData uri="http://schemas.openxmlformats.org/drawingml/2006/table">
            <a:tbl>
              <a:tblPr/>
              <a:tblGrid>
                <a:gridCol w="424023">
                  <a:extLst>
                    <a:ext uri="{9D8B030D-6E8A-4147-A177-3AD203B41FA5}">
                      <a16:colId xmlns:a16="http://schemas.microsoft.com/office/drawing/2014/main" val="1208189216"/>
                    </a:ext>
                  </a:extLst>
                </a:gridCol>
                <a:gridCol w="319671">
                  <a:extLst>
                    <a:ext uri="{9D8B030D-6E8A-4147-A177-3AD203B41FA5}">
                      <a16:colId xmlns:a16="http://schemas.microsoft.com/office/drawing/2014/main" val="2332698699"/>
                    </a:ext>
                  </a:extLst>
                </a:gridCol>
                <a:gridCol w="940713">
                  <a:extLst>
                    <a:ext uri="{9D8B030D-6E8A-4147-A177-3AD203B41FA5}">
                      <a16:colId xmlns:a16="http://schemas.microsoft.com/office/drawing/2014/main" val="862349534"/>
                    </a:ext>
                  </a:extLst>
                </a:gridCol>
                <a:gridCol w="1039390">
                  <a:extLst>
                    <a:ext uri="{9D8B030D-6E8A-4147-A177-3AD203B41FA5}">
                      <a16:colId xmlns:a16="http://schemas.microsoft.com/office/drawing/2014/main" val="3551969806"/>
                    </a:ext>
                  </a:extLst>
                </a:gridCol>
                <a:gridCol w="1565664">
                  <a:extLst>
                    <a:ext uri="{9D8B030D-6E8A-4147-A177-3AD203B41FA5}">
                      <a16:colId xmlns:a16="http://schemas.microsoft.com/office/drawing/2014/main" val="2849961201"/>
                    </a:ext>
                  </a:extLst>
                </a:gridCol>
                <a:gridCol w="1078860">
                  <a:extLst>
                    <a:ext uri="{9D8B030D-6E8A-4147-A177-3AD203B41FA5}">
                      <a16:colId xmlns:a16="http://schemas.microsoft.com/office/drawing/2014/main" val="1501036652"/>
                    </a:ext>
                  </a:extLst>
                </a:gridCol>
                <a:gridCol w="461994">
                  <a:extLst>
                    <a:ext uri="{9D8B030D-6E8A-4147-A177-3AD203B41FA5}">
                      <a16:colId xmlns:a16="http://schemas.microsoft.com/office/drawing/2014/main" val="802269929"/>
                    </a:ext>
                  </a:extLst>
                </a:gridCol>
                <a:gridCol w="201411">
                  <a:extLst>
                    <a:ext uri="{9D8B030D-6E8A-4147-A177-3AD203B41FA5}">
                      <a16:colId xmlns:a16="http://schemas.microsoft.com/office/drawing/2014/main" val="4175001333"/>
                    </a:ext>
                  </a:extLst>
                </a:gridCol>
                <a:gridCol w="201411">
                  <a:extLst>
                    <a:ext uri="{9D8B030D-6E8A-4147-A177-3AD203B41FA5}">
                      <a16:colId xmlns:a16="http://schemas.microsoft.com/office/drawing/2014/main" val="2561085374"/>
                    </a:ext>
                  </a:extLst>
                </a:gridCol>
                <a:gridCol w="201411">
                  <a:extLst>
                    <a:ext uri="{9D8B030D-6E8A-4147-A177-3AD203B41FA5}">
                      <a16:colId xmlns:a16="http://schemas.microsoft.com/office/drawing/2014/main" val="3463627167"/>
                    </a:ext>
                  </a:extLst>
                </a:gridCol>
                <a:gridCol w="201411">
                  <a:extLst>
                    <a:ext uri="{9D8B030D-6E8A-4147-A177-3AD203B41FA5}">
                      <a16:colId xmlns:a16="http://schemas.microsoft.com/office/drawing/2014/main" val="175104952"/>
                    </a:ext>
                  </a:extLst>
                </a:gridCol>
                <a:gridCol w="201411">
                  <a:extLst>
                    <a:ext uri="{9D8B030D-6E8A-4147-A177-3AD203B41FA5}">
                      <a16:colId xmlns:a16="http://schemas.microsoft.com/office/drawing/2014/main" val="311256351"/>
                    </a:ext>
                  </a:extLst>
                </a:gridCol>
                <a:gridCol w="201411">
                  <a:extLst>
                    <a:ext uri="{9D8B030D-6E8A-4147-A177-3AD203B41FA5}">
                      <a16:colId xmlns:a16="http://schemas.microsoft.com/office/drawing/2014/main" val="4235212513"/>
                    </a:ext>
                  </a:extLst>
                </a:gridCol>
                <a:gridCol w="201411">
                  <a:extLst>
                    <a:ext uri="{9D8B030D-6E8A-4147-A177-3AD203B41FA5}">
                      <a16:colId xmlns:a16="http://schemas.microsoft.com/office/drawing/2014/main" val="2855743897"/>
                    </a:ext>
                  </a:extLst>
                </a:gridCol>
                <a:gridCol w="201411">
                  <a:extLst>
                    <a:ext uri="{9D8B030D-6E8A-4147-A177-3AD203B41FA5}">
                      <a16:colId xmlns:a16="http://schemas.microsoft.com/office/drawing/2014/main" val="353533316"/>
                    </a:ext>
                  </a:extLst>
                </a:gridCol>
                <a:gridCol w="201411">
                  <a:extLst>
                    <a:ext uri="{9D8B030D-6E8A-4147-A177-3AD203B41FA5}">
                      <a16:colId xmlns:a16="http://schemas.microsoft.com/office/drawing/2014/main" val="4087062654"/>
                    </a:ext>
                  </a:extLst>
                </a:gridCol>
                <a:gridCol w="201411">
                  <a:extLst>
                    <a:ext uri="{9D8B030D-6E8A-4147-A177-3AD203B41FA5}">
                      <a16:colId xmlns:a16="http://schemas.microsoft.com/office/drawing/2014/main" val="2328702437"/>
                    </a:ext>
                  </a:extLst>
                </a:gridCol>
                <a:gridCol w="201411">
                  <a:extLst>
                    <a:ext uri="{9D8B030D-6E8A-4147-A177-3AD203B41FA5}">
                      <a16:colId xmlns:a16="http://schemas.microsoft.com/office/drawing/2014/main" val="1194272129"/>
                    </a:ext>
                  </a:extLst>
                </a:gridCol>
                <a:gridCol w="201411">
                  <a:extLst>
                    <a:ext uri="{9D8B030D-6E8A-4147-A177-3AD203B41FA5}">
                      <a16:colId xmlns:a16="http://schemas.microsoft.com/office/drawing/2014/main" val="2886063654"/>
                    </a:ext>
                  </a:extLst>
                </a:gridCol>
                <a:gridCol w="201411">
                  <a:extLst>
                    <a:ext uri="{9D8B030D-6E8A-4147-A177-3AD203B41FA5}">
                      <a16:colId xmlns:a16="http://schemas.microsoft.com/office/drawing/2014/main" val="678755513"/>
                    </a:ext>
                  </a:extLst>
                </a:gridCol>
              </a:tblGrid>
              <a:tr h="117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构面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Subject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Target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计算公式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Owner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Freq.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Jan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Feb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Apr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Jun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Jul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Aug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Oct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Nov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All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08408"/>
                  </a:ext>
                </a:extLst>
              </a:tr>
              <a:tr h="224104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绿色低碳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净零推动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——</a:t>
                      </a: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耗电密度年度减量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YOY</a:t>
                      </a:r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红绿灯</a:t>
                      </a:r>
                      <a: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b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accumulated%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各厂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FAC/IE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54432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水资源管理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耗水密度年度减量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YOY</a:t>
                      </a: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红绿灯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b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accumulated%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各厂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FAC/IE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279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废弃物管理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废弃物密度年度减量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ave.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废弃物密度，扣除回收再利用的废弃物密度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各厂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LOG&amp;EHS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84354"/>
                  </a:ext>
                </a:extLst>
              </a:tr>
              <a:tr h="144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责任采购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供应链永续风险管理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年度调查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&amp;</a:t>
                      </a: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实体稽核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已完成数量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目标数量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PRO.C/EHS/WH PUR/MLK(Arman)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43863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冲突矿产管理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冲突矿产调查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已完成数量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目标数量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PRO.C/WH PUR/MLK(Arman)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564348"/>
                  </a:ext>
                </a:extLst>
              </a:tr>
              <a:tr h="21600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创新服务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研发创新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研发立项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34</a:t>
                      </a: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项</a:t>
                      </a:r>
                      <a:b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专利申请数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新增项目数量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RD/WH(Peng Wang)/MLK(Arman)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57311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有害物质管理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客户满意度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</a:t>
                      </a:r>
                      <a:b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</a:b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客户抱怨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ave.</a:t>
                      </a: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客户满意度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抱怨件数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QA.C/WH(Peng Wang)/MLK(Arman)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714717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客户关系管理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客户满意度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ave.</a:t>
                      </a:r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客户满意度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B.C/WH(Peng Wang)/MLK(Arman)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102580"/>
                  </a:ext>
                </a:extLst>
              </a:tr>
              <a:tr h="144000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包容职场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学程课开课</a:t>
                      </a:r>
                      <a: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推课达成率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达成率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实际开课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计划开课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HR.C/WH(Peng Wang)/MLK(Arman)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44084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职业健康安全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厂内可记录工伤率≤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工伤件数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人数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各厂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EHS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022839"/>
                  </a:ext>
                </a:extLst>
              </a:tr>
              <a:tr h="216000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诚信当责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风险管理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ERM)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中高风险改善率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当月已改善中高风险件数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当月需改善中高风险件数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各业务单位风险委员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Q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312539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商业道德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商业道德宣导达成率</a:t>
                      </a:r>
                      <a: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实际开课</a:t>
                      </a:r>
                      <a: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计划开课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HR.C/WH(Peng Wang)/MLK(Arman)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258569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人权管理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RBA</a:t>
                      </a: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年度宣导达成率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实际开课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计划开课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HR.C/WH(Peng Wang)/MLK(Arman)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148229"/>
                  </a:ext>
                </a:extLst>
              </a:tr>
              <a:tr h="14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资讯安全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重大资安事件</a:t>
                      </a:r>
                      <a:r>
                        <a:rPr lang="en-US" altLang="zh-CN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资安事件造成中断生产件数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AI.C/WH(Peng Wang)/MLK(Arman)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138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0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>
            <p:ph type="title"/>
          </p:nvPr>
        </p:nvSpPr>
        <p:spPr>
          <a:xfrm>
            <a:off x="397860" y="324000"/>
            <a:ext cx="7886700" cy="504000"/>
          </a:xfrm>
        </p:spPr>
        <p:txBody>
          <a:bodyPr/>
          <a:lstStyle/>
          <a:p>
            <a:r>
              <a:rPr kumimoji="1" lang="zh-CN" altLang="en-US" dirty="0"/>
              <a:t>永</a:t>
            </a:r>
            <a:r>
              <a:rPr kumimoji="1" lang="zh-CN" altLang="en-US" dirty="0" smtClean="0"/>
              <a:t>续整合</a:t>
            </a:r>
            <a:r>
              <a:rPr kumimoji="1" lang="en-US" altLang="zh-CN" dirty="0" smtClean="0"/>
              <a:t>-</a:t>
            </a:r>
            <a:r>
              <a:rPr kumimoji="1" lang="zh-CN" altLang="en-US" dirty="0"/>
              <a:t>各厂界面</a:t>
            </a: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434869"/>
              </p:ext>
            </p:extLst>
          </p:nvPr>
        </p:nvGraphicFramePr>
        <p:xfrm>
          <a:off x="397860" y="910587"/>
          <a:ext cx="8349098" cy="350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140">
                  <a:extLst>
                    <a:ext uri="{9D8B030D-6E8A-4147-A177-3AD203B41FA5}">
                      <a16:colId xmlns:a16="http://schemas.microsoft.com/office/drawing/2014/main" val="682063743"/>
                    </a:ext>
                  </a:extLst>
                </a:gridCol>
                <a:gridCol w="4936958">
                  <a:extLst>
                    <a:ext uri="{9D8B030D-6E8A-4147-A177-3AD203B41FA5}">
                      <a16:colId xmlns:a16="http://schemas.microsoft.com/office/drawing/2014/main" val="356745206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AS IS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TO BE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90212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461030"/>
                  </a:ext>
                </a:extLst>
              </a:tr>
              <a:tr h="68400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除</a:t>
                      </a:r>
                      <a:r>
                        <a:rPr lang="en-US" altLang="zh-CN" sz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center</a:t>
                      </a:r>
                      <a:r>
                        <a:rPr lang="zh-CN" altLang="en-US" sz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部门，</a:t>
                      </a:r>
                      <a:r>
                        <a:rPr lang="en-US" altLang="zh-CN" sz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CSD</a:t>
                      </a:r>
                      <a:r>
                        <a:rPr lang="zh-CN" altLang="en-US" sz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对接各</a:t>
                      </a:r>
                      <a:r>
                        <a:rPr lang="en-US" altLang="zh-CN" sz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site</a:t>
                      </a:r>
                      <a:r>
                        <a:rPr lang="zh-CN" altLang="en-US" sz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窗口。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10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687504"/>
                  </a:ext>
                </a:extLst>
              </a:tr>
            </a:tbl>
          </a:graphicData>
        </a:graphic>
      </p:graphicFrame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10" y="1451262"/>
            <a:ext cx="3291445" cy="1971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577" y="1377041"/>
            <a:ext cx="4845600" cy="225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7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公司治理推动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768242" y="2179685"/>
          <a:ext cx="6946861" cy="112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861">
                  <a:extLst>
                    <a:ext uri="{9D8B030D-6E8A-4147-A177-3AD203B41FA5}">
                      <a16:colId xmlns:a16="http://schemas.microsoft.com/office/drawing/2014/main" val="2266489980"/>
                    </a:ext>
                  </a:extLst>
                </a:gridCol>
                <a:gridCol w="5652000">
                  <a:extLst>
                    <a:ext uri="{9D8B030D-6E8A-4147-A177-3AD203B41FA5}">
                      <a16:colId xmlns:a16="http://schemas.microsoft.com/office/drawing/2014/main" val="12379456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来源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相关标准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9017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国际趋势要求</a:t>
                      </a:r>
                      <a:endParaRPr lang="zh-CN" altLang="en-US" sz="120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CDP, TCFD</a:t>
                      </a:r>
                      <a:r>
                        <a:rPr lang="en-US" altLang="zh-CN" sz="1200" baseline="0" dirty="0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, ISSB, CSRD, CSDDD... </a:t>
                      </a:r>
                      <a:r>
                        <a:rPr lang="en-US" altLang="zh-CN" sz="1200" baseline="0" dirty="0" err="1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etc</a:t>
                      </a:r>
                      <a:endParaRPr lang="zh-CN" altLang="en-US" sz="120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747937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监管政策推动</a:t>
                      </a:r>
                      <a:endParaRPr lang="zh-CN" altLang="en-US" sz="120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三大交易所上市公司自律监管指引</a:t>
                      </a:r>
                      <a:r>
                        <a:rPr lang="en-US" altLang="zh-CN" sz="1200" dirty="0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——</a:t>
                      </a:r>
                      <a:r>
                        <a:rPr lang="zh-CN" altLang="en-US" sz="1200" dirty="0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可持续发展报告指引</a:t>
                      </a:r>
                      <a:r>
                        <a:rPr lang="en-US" altLang="zh-CN" sz="1200" dirty="0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, </a:t>
                      </a:r>
                      <a:r>
                        <a:rPr lang="en-US" altLang="zh-CN" sz="1200" dirty="0" err="1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etc</a:t>
                      </a:r>
                      <a:endParaRPr lang="zh-CN" altLang="en-US" sz="120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695295"/>
                  </a:ext>
                </a:extLst>
              </a:tr>
              <a:tr h="306135"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港交所</a:t>
                      </a:r>
                      <a:r>
                        <a:rPr lang="en-US" altLang="zh-CN" sz="1200" dirty="0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ESG</a:t>
                      </a:r>
                      <a:r>
                        <a:rPr lang="zh-CN" altLang="en-US" sz="1200" dirty="0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指引</a:t>
                      </a:r>
                      <a:r>
                        <a:rPr lang="en-US" altLang="zh-CN" sz="1200" dirty="0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, </a:t>
                      </a:r>
                      <a:r>
                        <a:rPr lang="en-US" altLang="zh-CN" sz="1200" dirty="0" err="1" smtClean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etc</a:t>
                      </a:r>
                      <a:endParaRPr lang="zh-CN" altLang="en-US" sz="120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6302449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686341" y="2920825"/>
            <a:ext cx="7476384" cy="36145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lang="zh-CN" altLang="en-US" sz="1200" dirty="0">
              <a:solidFill>
                <a:schemeClr val="tx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7742" y="3634979"/>
            <a:ext cx="7869215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"/>
              </a:spcBef>
            </a:pPr>
            <a:r>
              <a:rPr lang="en-US" altLang="zh-CN" sz="10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Remarks: </a:t>
            </a:r>
          </a:p>
          <a:p>
            <a:pPr marL="171450" indent="-171450">
              <a:spcBef>
                <a:spcPts val="150"/>
              </a:spcBef>
              <a:buFont typeface="Wingdings" panose="05000000000000000000" pitchFamily="2" charset="2"/>
              <a:buChar char="p"/>
            </a:pPr>
            <a:r>
              <a:rPr lang="en-US" altLang="zh-CN" sz="1000" dirty="0" err="1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CDP_Carbon</a:t>
            </a:r>
            <a:r>
              <a:rPr lang="en-US" altLang="zh-CN" sz="10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Disclosure </a:t>
            </a:r>
            <a:r>
              <a:rPr lang="en-US" altLang="zh-CN" sz="10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Project——</a:t>
            </a:r>
            <a:r>
              <a:rPr lang="en-US" altLang="zh-CN" sz="1000" dirty="0" smtClean="0">
                <a:solidFill>
                  <a:schemeClr val="accent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Infineon, BOSCH, </a:t>
            </a:r>
            <a:r>
              <a:rPr lang="en-US" altLang="zh-CN" sz="1000" dirty="0" err="1" smtClean="0">
                <a:solidFill>
                  <a:schemeClr val="accent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Renesas</a:t>
            </a:r>
            <a:r>
              <a:rPr lang="zh-CN" altLang="en-US" sz="1000" dirty="0" smtClean="0">
                <a:solidFill>
                  <a:schemeClr val="accent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要求</a:t>
            </a:r>
            <a:endParaRPr lang="en-US" altLang="zh-CN" sz="1000" dirty="0" smtClean="0">
              <a:solidFill>
                <a:schemeClr val="accent1">
                  <a:lumMod val="7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>
              <a:spcBef>
                <a:spcPts val="150"/>
              </a:spcBef>
              <a:buFont typeface="Wingdings" panose="05000000000000000000" pitchFamily="2" charset="2"/>
              <a:buChar char="p"/>
            </a:pPr>
            <a:r>
              <a:rPr lang="en-US" altLang="zh-CN" sz="1000" dirty="0" err="1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TCFD_Task</a:t>
            </a:r>
            <a:r>
              <a:rPr lang="en-US" altLang="zh-CN" sz="10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Force on Climate-Related Financial </a:t>
            </a:r>
            <a:r>
              <a:rPr lang="en-US" altLang="zh-CN" sz="10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Disclosures——</a:t>
            </a:r>
            <a:r>
              <a:rPr lang="zh-CN" altLang="en-US" sz="1000" dirty="0" smtClean="0">
                <a:solidFill>
                  <a:schemeClr val="accent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港交所上市，</a:t>
            </a:r>
            <a:r>
              <a:rPr lang="en-US" altLang="zh-CN" sz="1000" dirty="0" smtClean="0">
                <a:solidFill>
                  <a:schemeClr val="accent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2025</a:t>
            </a:r>
            <a:r>
              <a:rPr lang="zh-CN" altLang="en-US" sz="1000" dirty="0" smtClean="0">
                <a:solidFill>
                  <a:schemeClr val="accent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年需符合要求</a:t>
            </a:r>
            <a:endParaRPr lang="en-US" altLang="zh-CN" sz="1000" dirty="0">
              <a:solidFill>
                <a:schemeClr val="accent1">
                  <a:lumMod val="7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>
              <a:spcBef>
                <a:spcPts val="150"/>
              </a:spcBef>
              <a:buFont typeface="Wingdings" panose="05000000000000000000" pitchFamily="2" charset="2"/>
              <a:buChar char="p"/>
            </a:pPr>
            <a:r>
              <a:rPr lang="en-US" altLang="zh-CN" sz="1000" dirty="0" err="1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ISSB_International</a:t>
            </a:r>
            <a:r>
              <a:rPr lang="en-US" altLang="zh-CN" sz="10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Sustainability Standards Board</a:t>
            </a:r>
            <a:r>
              <a:rPr lang="zh-CN" altLang="en-US" sz="1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，</a:t>
            </a:r>
            <a:r>
              <a:rPr lang="en-US" altLang="zh-CN" sz="10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ISSB——</a:t>
            </a:r>
            <a:r>
              <a:rPr lang="zh-CN" altLang="en-US" sz="1000" dirty="0" smtClean="0">
                <a:solidFill>
                  <a:schemeClr val="accent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财政部参考引用，港交所</a:t>
            </a:r>
            <a:r>
              <a:rPr lang="zh-CN" altLang="en-US" sz="1000" dirty="0">
                <a:solidFill>
                  <a:schemeClr val="accent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同样</a:t>
            </a:r>
            <a:r>
              <a:rPr lang="en-US" altLang="zh-CN" sz="1000" dirty="0" smtClean="0">
                <a:solidFill>
                  <a:schemeClr val="accent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follow</a:t>
            </a:r>
          </a:p>
          <a:p>
            <a:pPr marL="171450" indent="-171450">
              <a:spcBef>
                <a:spcPts val="150"/>
              </a:spcBef>
              <a:buFont typeface="Wingdings" panose="05000000000000000000" pitchFamily="2" charset="2"/>
              <a:buChar char="p"/>
            </a:pPr>
            <a:r>
              <a:rPr lang="en-US" altLang="zh-CN" sz="1000" dirty="0" err="1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CSRD_Corporate</a:t>
            </a:r>
            <a:r>
              <a:rPr lang="en-US" altLang="zh-CN" sz="10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Sustainability Reporting Directive</a:t>
            </a:r>
            <a:r>
              <a:rPr lang="zh-CN" altLang="en-US" sz="1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，</a:t>
            </a:r>
            <a:r>
              <a:rPr lang="en-US" altLang="zh-CN" sz="10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CSRD——</a:t>
            </a:r>
            <a:r>
              <a:rPr lang="zh-CN" altLang="en-US" sz="1000" dirty="0">
                <a:solidFill>
                  <a:schemeClr val="accent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影响在欧盟市场运营的</a:t>
            </a:r>
            <a:r>
              <a:rPr lang="zh-CN" altLang="en-US" sz="1000" dirty="0" smtClean="0">
                <a:solidFill>
                  <a:schemeClr val="accent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公司及其供应链</a:t>
            </a:r>
            <a:endParaRPr lang="en-US" altLang="zh-CN" sz="1000" dirty="0">
              <a:solidFill>
                <a:schemeClr val="accent1">
                  <a:lumMod val="7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>
              <a:spcBef>
                <a:spcPts val="150"/>
              </a:spcBef>
              <a:buFont typeface="Wingdings" panose="05000000000000000000" pitchFamily="2" charset="2"/>
              <a:buChar char="p"/>
            </a:pPr>
            <a:r>
              <a:rPr lang="en-US" altLang="zh-CN" sz="1000" dirty="0" err="1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CSDDD_Corporate</a:t>
            </a:r>
            <a:r>
              <a:rPr lang="en-US" altLang="zh-CN" sz="10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</a:t>
            </a:r>
            <a:r>
              <a:rPr lang="en-US" altLang="zh-CN" sz="1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Sustainability Due Diligence Directive</a:t>
            </a:r>
            <a:r>
              <a:rPr lang="zh-CN" altLang="en-US" sz="1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，</a:t>
            </a:r>
            <a:r>
              <a:rPr lang="en-US" altLang="zh-CN" sz="10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CSDDD——</a:t>
            </a:r>
            <a:r>
              <a:rPr lang="zh-CN" altLang="en-US" sz="1000" dirty="0">
                <a:solidFill>
                  <a:schemeClr val="accent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影响在欧盟市场运营的公司及其供应</a:t>
            </a:r>
            <a:r>
              <a:rPr lang="zh-CN" altLang="en-US" sz="1000" dirty="0" smtClean="0">
                <a:solidFill>
                  <a:schemeClr val="accent1">
                    <a:lumMod val="7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链</a:t>
            </a:r>
            <a:endParaRPr lang="en-US" altLang="zh-CN" sz="1000" dirty="0">
              <a:solidFill>
                <a:schemeClr val="accent1">
                  <a:lumMod val="7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8513" y="2920825"/>
            <a:ext cx="8314210" cy="71415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0000FF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8928" y="1408244"/>
            <a:ext cx="7578029" cy="1055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p"/>
            </a:pP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5244" y="916041"/>
            <a:ext cx="8314210" cy="123714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srgbClr val="0000F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将</a:t>
            </a:r>
            <a:r>
              <a:rPr lang="en-US" altLang="zh-CN" sz="2000" dirty="0" smtClean="0">
                <a:solidFill>
                  <a:srgbClr val="0000F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ESG</a:t>
            </a:r>
            <a:r>
              <a:rPr lang="zh-CN" altLang="en-US" sz="2000" dirty="0" smtClean="0">
                <a:solidFill>
                  <a:srgbClr val="0000F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纳入</a:t>
            </a:r>
            <a:r>
              <a:rPr lang="en-US" altLang="zh-CN" sz="2000" dirty="0">
                <a:solidFill>
                  <a:srgbClr val="0000F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M</a:t>
            </a:r>
            <a:r>
              <a:rPr lang="en-US" altLang="zh-CN" sz="2000" dirty="0" smtClean="0">
                <a:solidFill>
                  <a:srgbClr val="0000F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anagement Committee</a:t>
            </a:r>
            <a:r>
              <a:rPr lang="zh-CN" altLang="en-US" sz="2000" dirty="0" smtClean="0">
                <a:solidFill>
                  <a:srgbClr val="0000FF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定期会议议题</a:t>
            </a:r>
            <a:endParaRPr lang="en-US" altLang="zh-CN" sz="2000" dirty="0" smtClean="0">
              <a:solidFill>
                <a:srgbClr val="0000FF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541338" indent="-276225"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规范要求</a:t>
            </a:r>
            <a:r>
              <a:rPr lang="zh-CN" alt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：健</a:t>
            </a:r>
            <a:r>
              <a: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全公司可持续发展相关治理架构，明确负责管理、监督可持续发展相关影响、风险和机遇的机构（例如董事会及其专门委员会等）以及管理层设置。</a:t>
            </a:r>
            <a:endParaRPr lang="en-US" altLang="zh-CN" sz="1600" dirty="0">
              <a:solidFill>
                <a:schemeClr val="tx1"/>
              </a:solidFill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  <a:p>
            <a:pPr marL="541338" indent="-276225"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考虑执行层面，建议</a:t>
            </a:r>
            <a:r>
              <a:rPr lang="zh-CN" altLang="en-US" sz="16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以</a:t>
            </a:r>
            <a:r>
              <a:rPr lang="en-US" altLang="zh-CN" sz="16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Management Committee</a:t>
            </a:r>
            <a:r>
              <a:rPr lang="zh-CN" altLang="en-US" sz="16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代</a:t>
            </a:r>
            <a:r>
              <a:rPr lang="zh-CN" altLang="en-US" sz="16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替董事会作为</a:t>
            </a:r>
            <a:r>
              <a:rPr lang="en-US" altLang="zh-CN" sz="16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ATX </a:t>
            </a:r>
            <a:r>
              <a:rPr lang="zh-CN" altLang="en-US" sz="16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委员会</a:t>
            </a:r>
            <a:r>
              <a:rPr lang="zh-CN" altLang="en-US" sz="16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。</a:t>
            </a:r>
            <a:endParaRPr lang="en-US" altLang="zh-CN" sz="1600" dirty="0">
              <a:solidFill>
                <a:schemeClr val="tx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96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>
            <p:ph type="title"/>
          </p:nvPr>
        </p:nvSpPr>
        <p:spPr>
          <a:xfrm>
            <a:off x="397860" y="324000"/>
            <a:ext cx="7886700" cy="504000"/>
          </a:xfrm>
        </p:spPr>
        <p:txBody>
          <a:bodyPr/>
          <a:lstStyle/>
          <a:p>
            <a:r>
              <a:rPr lang="en-US" altLang="zh-CN" dirty="0" smtClean="0"/>
              <a:t>Sustainbility Organization</a:t>
            </a:r>
            <a:endParaRPr lang="zh-CN" altLang="en-US" dirty="0"/>
          </a:p>
        </p:txBody>
      </p:sp>
      <p:cxnSp>
        <p:nvCxnSpPr>
          <p:cNvPr id="14" name="肘形连接符 13">
            <a:extLst>
              <a:ext uri="{FF2B5EF4-FFF2-40B4-BE49-F238E27FC236}">
                <a16:creationId xmlns:a16="http://schemas.microsoft.com/office/drawing/2014/main" id="{71240D90-FA14-471B-9A9E-E878C87DA76E}"/>
              </a:ext>
            </a:extLst>
          </p:cNvPr>
          <p:cNvCxnSpPr>
            <a:stCxn id="16" idx="2"/>
            <a:endCxn id="7" idx="0"/>
          </p:cNvCxnSpPr>
          <p:nvPr/>
        </p:nvCxnSpPr>
        <p:spPr>
          <a:xfrm rot="5400000">
            <a:off x="2213688" y="3152715"/>
            <a:ext cx="193869" cy="3906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0F13817-4735-4F02-A878-E17818A223A8}"/>
              </a:ext>
            </a:extLst>
          </p:cNvPr>
          <p:cNvSpPr txBox="1"/>
          <p:nvPr/>
        </p:nvSpPr>
        <p:spPr>
          <a:xfrm>
            <a:off x="1080678" y="2870535"/>
            <a:ext cx="2498952" cy="204778"/>
          </a:xfrm>
          <a:prstGeom prst="roundRect">
            <a:avLst>
              <a:gd name="adj" fmla="val 24825"/>
            </a:avLst>
          </a:prstGeom>
          <a:solidFill>
            <a:srgbClr val="BDDFB5"/>
          </a:solidFill>
          <a:effectLst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algn="ctr">
              <a:defRPr sz="1400" b="1" i="0">
                <a:solidFill>
                  <a:schemeClr val="bg1"/>
                </a:soli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en-US" altLang="zh-CN" sz="1100" b="0" dirty="0" smtClean="0">
                <a:solidFill>
                  <a:srgbClr val="6A9E46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Corporate </a:t>
            </a:r>
            <a:r>
              <a:rPr lang="en-US" altLang="zh-CN" sz="1100" b="0" dirty="0">
                <a:solidFill>
                  <a:srgbClr val="6A9E46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S</a:t>
            </a:r>
            <a:r>
              <a:rPr lang="en-US" altLang="zh-CN" sz="1100" b="0" dirty="0" smtClean="0">
                <a:solidFill>
                  <a:srgbClr val="6A9E46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ustainability Division</a:t>
            </a:r>
            <a:endParaRPr lang="en-US" altLang="zh-CN" sz="1100" b="0" dirty="0">
              <a:solidFill>
                <a:srgbClr val="6A9E46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3872A9-F6F8-4352-8A37-571397B6A14B}"/>
              </a:ext>
            </a:extLst>
          </p:cNvPr>
          <p:cNvSpPr txBox="1"/>
          <p:nvPr/>
        </p:nvSpPr>
        <p:spPr>
          <a:xfrm>
            <a:off x="1247197" y="1686538"/>
            <a:ext cx="2150673" cy="218762"/>
          </a:xfrm>
          <a:prstGeom prst="roundRect">
            <a:avLst>
              <a:gd name="adj" fmla="val 24825"/>
            </a:avLst>
          </a:prstGeom>
          <a:solidFill>
            <a:srgbClr val="57B247"/>
          </a:solidFill>
          <a:effectLst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algn="ctr">
              <a:defRPr sz="2400" b="1" i="0">
                <a:solidFill>
                  <a:schemeClr val="accent4"/>
                </a:solidFill>
                <a:effectLst>
                  <a:outerShdw blurRad="76200" dist="50800" dir="5400000" algn="ctr" rotWithShape="0">
                    <a:schemeClr val="accent4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en-US" altLang="zh-CN" sz="11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CEO</a:t>
            </a:r>
            <a:endParaRPr lang="en-US" altLang="zh-CN" sz="1100" dirty="0">
              <a:solidFill>
                <a:srgbClr val="FFFFFF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B3872A9-F6F8-4352-8A37-571397B6A14B}"/>
              </a:ext>
            </a:extLst>
          </p:cNvPr>
          <p:cNvSpPr txBox="1"/>
          <p:nvPr/>
        </p:nvSpPr>
        <p:spPr>
          <a:xfrm>
            <a:off x="3573821" y="875934"/>
            <a:ext cx="2150673" cy="304621"/>
          </a:xfrm>
          <a:prstGeom prst="roundRect">
            <a:avLst>
              <a:gd name="adj" fmla="val 24825"/>
            </a:avLst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 i="0">
                <a:solidFill>
                  <a:schemeClr val="accent4"/>
                </a:solidFill>
                <a:effectLst>
                  <a:outerShdw blurRad="76200" dist="50800" dir="5400000" algn="ctr" rotWithShape="0">
                    <a:schemeClr val="accent4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zh-CN" altLang="en-US" sz="1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投控</a:t>
            </a:r>
            <a:endParaRPr lang="en-US" altLang="zh-CN" sz="1100" dirty="0">
              <a:solidFill>
                <a:srgbClr val="FFFFFF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54" name="肘形连接符 53">
            <a:extLst>
              <a:ext uri="{FF2B5EF4-FFF2-40B4-BE49-F238E27FC236}">
                <a16:creationId xmlns:a16="http://schemas.microsoft.com/office/drawing/2014/main" id="{71240D90-FA14-471B-9A9E-E878C87DA76E}"/>
              </a:ext>
            </a:extLst>
          </p:cNvPr>
          <p:cNvCxnSpPr>
            <a:stCxn id="53" idx="2"/>
            <a:endCxn id="78" idx="0"/>
          </p:cNvCxnSpPr>
          <p:nvPr/>
        </p:nvCxnSpPr>
        <p:spPr>
          <a:xfrm rot="5400000">
            <a:off x="3420727" y="79356"/>
            <a:ext cx="127232" cy="232963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4B3872A9-F6F8-4352-8A37-571397B6A14B}"/>
              </a:ext>
            </a:extLst>
          </p:cNvPr>
          <p:cNvSpPr txBox="1"/>
          <p:nvPr/>
        </p:nvSpPr>
        <p:spPr>
          <a:xfrm>
            <a:off x="5087557" y="1307787"/>
            <a:ext cx="3420000" cy="235919"/>
          </a:xfrm>
          <a:prstGeom prst="roundRect">
            <a:avLst>
              <a:gd name="adj" fmla="val 24825"/>
            </a:avLst>
          </a:prstGeom>
          <a:solidFill>
            <a:schemeClr val="accent1"/>
          </a:solidFill>
          <a:effectLst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algn="ctr">
              <a:defRPr sz="2400" b="1" i="0">
                <a:solidFill>
                  <a:schemeClr val="accent4"/>
                </a:solidFill>
                <a:effectLst>
                  <a:outerShdw blurRad="76200" dist="50800" dir="5400000" algn="ctr" rotWithShape="0">
                    <a:schemeClr val="accent4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en-US" altLang="zh-CN" sz="11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UTAC</a:t>
            </a:r>
            <a:endParaRPr lang="en-US" altLang="zh-CN" sz="1100" dirty="0">
              <a:solidFill>
                <a:srgbClr val="FFFFFF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488" y="2146811"/>
            <a:ext cx="3055722" cy="2095230"/>
          </a:xfrm>
          <a:prstGeom prst="rect">
            <a:avLst/>
          </a:prstGeom>
        </p:spPr>
      </p:pic>
      <p:cxnSp>
        <p:nvCxnSpPr>
          <p:cNvPr id="59" name="肘形连接符 58">
            <a:extLst>
              <a:ext uri="{FF2B5EF4-FFF2-40B4-BE49-F238E27FC236}">
                <a16:creationId xmlns:a16="http://schemas.microsoft.com/office/drawing/2014/main" id="{71240D90-FA14-471B-9A9E-E878C87DA76E}"/>
              </a:ext>
            </a:extLst>
          </p:cNvPr>
          <p:cNvCxnSpPr>
            <a:stCxn id="53" idx="2"/>
            <a:endCxn id="57" idx="0"/>
          </p:cNvCxnSpPr>
          <p:nvPr/>
        </p:nvCxnSpPr>
        <p:spPr>
          <a:xfrm rot="16200000" flipH="1">
            <a:off x="5659741" y="169971"/>
            <a:ext cx="127232" cy="214839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EFD103C7-DD59-4F29-9264-E622F2A44B71}"/>
              </a:ext>
            </a:extLst>
          </p:cNvPr>
          <p:cNvSpPr/>
          <p:nvPr/>
        </p:nvSpPr>
        <p:spPr>
          <a:xfrm>
            <a:off x="1065428" y="3269182"/>
            <a:ext cx="2451323" cy="746334"/>
          </a:xfrm>
          <a:prstGeom prst="rect">
            <a:avLst/>
          </a:prstGeom>
          <a:noFill/>
          <a:ln w="19050" cap="rnd">
            <a:solidFill>
              <a:srgbClr val="57B247"/>
            </a:solidFill>
            <a:prstDash val="sysDash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685766"/>
            <a:endParaRPr lang="zh-CN" altLang="en-US" sz="1500" b="1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0F13817-4735-4F02-A878-E17818A223A8}"/>
              </a:ext>
            </a:extLst>
          </p:cNvPr>
          <p:cNvSpPr txBox="1"/>
          <p:nvPr/>
        </p:nvSpPr>
        <p:spPr>
          <a:xfrm>
            <a:off x="1167681" y="3326533"/>
            <a:ext cx="684000" cy="288000"/>
          </a:xfrm>
          <a:prstGeom prst="roundRect">
            <a:avLst/>
          </a:prstGeom>
          <a:solidFill>
            <a:srgbClr val="BDDFB5"/>
          </a:solidFill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400" b="1" i="0">
                <a:solidFill>
                  <a:schemeClr val="bg1"/>
                </a:soli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zh-CN" altLang="en-US" sz="1100" dirty="0" smtClean="0">
                <a:solidFill>
                  <a:srgbClr val="6A9E46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绿色低碳</a:t>
            </a:r>
            <a:endParaRPr lang="en-US" altLang="zh-CN" sz="1100" dirty="0">
              <a:solidFill>
                <a:srgbClr val="6A9E46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5E765A8-7FC7-4DE2-8F8D-144870FCAFF9}"/>
              </a:ext>
            </a:extLst>
          </p:cNvPr>
          <p:cNvSpPr txBox="1"/>
          <p:nvPr/>
        </p:nvSpPr>
        <p:spPr>
          <a:xfrm>
            <a:off x="1170064" y="3675635"/>
            <a:ext cx="684000" cy="288000"/>
          </a:xfrm>
          <a:prstGeom prst="roundRect">
            <a:avLst/>
          </a:prstGeom>
          <a:solidFill>
            <a:srgbClr val="BDDFB5"/>
          </a:solidFill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400" b="1" i="0">
                <a:solidFill>
                  <a:schemeClr val="bg1"/>
                </a:soli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zh-CN" altLang="en-US" sz="1100" dirty="0" smtClean="0">
                <a:solidFill>
                  <a:srgbClr val="6A9E46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创新</a:t>
            </a:r>
            <a:r>
              <a:rPr lang="zh-CN" altLang="en-US" sz="1100" dirty="0">
                <a:solidFill>
                  <a:srgbClr val="6A9E46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服务</a:t>
            </a:r>
            <a:endParaRPr lang="en-US" altLang="zh-CN" sz="1100" dirty="0">
              <a:solidFill>
                <a:srgbClr val="6A9E46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5E765A8-7FC7-4DE2-8F8D-144870FCAFF9}"/>
              </a:ext>
            </a:extLst>
          </p:cNvPr>
          <p:cNvSpPr txBox="1"/>
          <p:nvPr/>
        </p:nvSpPr>
        <p:spPr>
          <a:xfrm>
            <a:off x="2713224" y="3326533"/>
            <a:ext cx="684000" cy="288000"/>
          </a:xfrm>
          <a:prstGeom prst="roundRect">
            <a:avLst/>
          </a:prstGeom>
          <a:solidFill>
            <a:srgbClr val="BDDFB5"/>
          </a:solidFill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400" b="1" i="0">
                <a:solidFill>
                  <a:schemeClr val="bg1"/>
                </a:soli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zh-CN" altLang="en-US" sz="1100" dirty="0" smtClean="0">
                <a:solidFill>
                  <a:srgbClr val="6A9E46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责任</a:t>
            </a:r>
            <a:r>
              <a:rPr lang="zh-CN" altLang="en-US" sz="1100" dirty="0">
                <a:solidFill>
                  <a:srgbClr val="6A9E46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采购</a:t>
            </a:r>
            <a:endParaRPr lang="en-US" altLang="zh-CN" sz="1100" dirty="0">
              <a:solidFill>
                <a:srgbClr val="6A9E46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5E765A8-7FC7-4DE2-8F8D-144870FCAFF9}"/>
              </a:ext>
            </a:extLst>
          </p:cNvPr>
          <p:cNvSpPr txBox="1"/>
          <p:nvPr/>
        </p:nvSpPr>
        <p:spPr>
          <a:xfrm>
            <a:off x="2713870" y="3675635"/>
            <a:ext cx="684000" cy="288000"/>
          </a:xfrm>
          <a:prstGeom prst="roundRect">
            <a:avLst/>
          </a:prstGeom>
          <a:solidFill>
            <a:srgbClr val="BDDFB5"/>
          </a:solidFill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400" b="1" i="0">
                <a:solidFill>
                  <a:schemeClr val="bg1"/>
                </a:soli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zh-CN" altLang="en-US" sz="1100" dirty="0" smtClean="0">
                <a:solidFill>
                  <a:srgbClr val="6A9E46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企业公民</a:t>
            </a:r>
            <a:endParaRPr lang="en-US" altLang="zh-CN" sz="1100" dirty="0">
              <a:solidFill>
                <a:srgbClr val="6A9E46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F5E765A8-7FC7-4DE2-8F8D-144870FCAFF9}"/>
              </a:ext>
            </a:extLst>
          </p:cNvPr>
          <p:cNvSpPr txBox="1"/>
          <p:nvPr/>
        </p:nvSpPr>
        <p:spPr>
          <a:xfrm>
            <a:off x="1941967" y="3675635"/>
            <a:ext cx="684000" cy="288000"/>
          </a:xfrm>
          <a:prstGeom prst="roundRect">
            <a:avLst/>
          </a:prstGeom>
          <a:solidFill>
            <a:srgbClr val="BDDFB5"/>
          </a:solidFill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400" b="1" i="0">
                <a:solidFill>
                  <a:schemeClr val="bg1"/>
                </a:soli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zh-CN" altLang="en-US" sz="1100" dirty="0" smtClean="0">
                <a:solidFill>
                  <a:srgbClr val="6A9E46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包容职场</a:t>
            </a:r>
            <a:endParaRPr lang="en-US" altLang="zh-CN" sz="1100" dirty="0">
              <a:solidFill>
                <a:srgbClr val="6A9E46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A0F13817-4735-4F02-A878-E17818A223A8}"/>
              </a:ext>
            </a:extLst>
          </p:cNvPr>
          <p:cNvSpPr txBox="1"/>
          <p:nvPr/>
        </p:nvSpPr>
        <p:spPr>
          <a:xfrm>
            <a:off x="1940453" y="3326533"/>
            <a:ext cx="684000" cy="288000"/>
          </a:xfrm>
          <a:prstGeom prst="roundRect">
            <a:avLst/>
          </a:prstGeom>
          <a:solidFill>
            <a:srgbClr val="BDDFB5"/>
          </a:solidFill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400" b="1" i="0">
                <a:solidFill>
                  <a:schemeClr val="bg1"/>
                </a:soli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zh-CN" altLang="en-US" sz="1100" dirty="0">
                <a:solidFill>
                  <a:srgbClr val="6A9E46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诚信当责</a:t>
            </a:r>
            <a:endParaRPr lang="en-US" altLang="zh-CN" sz="1100" dirty="0">
              <a:solidFill>
                <a:srgbClr val="6A9E46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A0F13817-4735-4F02-A878-E17818A223A8}"/>
              </a:ext>
            </a:extLst>
          </p:cNvPr>
          <p:cNvSpPr txBox="1"/>
          <p:nvPr/>
        </p:nvSpPr>
        <p:spPr>
          <a:xfrm>
            <a:off x="497465" y="4226088"/>
            <a:ext cx="468000" cy="288000"/>
          </a:xfrm>
          <a:prstGeom prst="roundRect">
            <a:avLst>
              <a:gd name="adj" fmla="val 24825"/>
            </a:avLst>
          </a:prstGeom>
          <a:solidFill>
            <a:srgbClr val="57B247"/>
          </a:solidFill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400" b="1" i="0">
                <a:solidFill>
                  <a:schemeClr val="bg1"/>
                </a:soli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en-US" altLang="zh-CN" sz="11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SZ</a:t>
            </a:r>
            <a:endParaRPr lang="en-US" altLang="zh-CN" sz="1100" dirty="0">
              <a:solidFill>
                <a:srgbClr val="FFFFFF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A0F13817-4735-4F02-A878-E17818A223A8}"/>
              </a:ext>
            </a:extLst>
          </p:cNvPr>
          <p:cNvSpPr txBox="1"/>
          <p:nvPr/>
        </p:nvSpPr>
        <p:spPr>
          <a:xfrm>
            <a:off x="1039304" y="4226088"/>
            <a:ext cx="468000" cy="288000"/>
          </a:xfrm>
          <a:prstGeom prst="roundRect">
            <a:avLst>
              <a:gd name="adj" fmla="val 24825"/>
            </a:avLst>
          </a:prstGeom>
          <a:solidFill>
            <a:srgbClr val="57B247"/>
          </a:solidFill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400" b="1" i="0">
                <a:solidFill>
                  <a:schemeClr val="bg1"/>
                </a:soli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en-US" altLang="zh-CN" sz="11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KS</a:t>
            </a:r>
            <a:endParaRPr lang="en-US" altLang="zh-CN" sz="1100" dirty="0">
              <a:solidFill>
                <a:srgbClr val="FFFFFF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A0F13817-4735-4F02-A878-E17818A223A8}"/>
              </a:ext>
            </a:extLst>
          </p:cNvPr>
          <p:cNvSpPr txBox="1"/>
          <p:nvPr/>
        </p:nvSpPr>
        <p:spPr>
          <a:xfrm>
            <a:off x="1581143" y="4226088"/>
            <a:ext cx="468000" cy="288000"/>
          </a:xfrm>
          <a:prstGeom prst="roundRect">
            <a:avLst>
              <a:gd name="adj" fmla="val 24825"/>
            </a:avLst>
          </a:prstGeom>
          <a:solidFill>
            <a:srgbClr val="57B247"/>
          </a:solidFill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400" b="1" i="0">
                <a:solidFill>
                  <a:schemeClr val="bg1"/>
                </a:soli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en-US" altLang="zh-CN" sz="11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SH</a:t>
            </a:r>
            <a:endParaRPr lang="en-US" altLang="zh-CN" sz="1100" dirty="0">
              <a:solidFill>
                <a:srgbClr val="FFFFFF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A0F13817-4735-4F02-A878-E17818A223A8}"/>
              </a:ext>
            </a:extLst>
          </p:cNvPr>
          <p:cNvSpPr txBox="1"/>
          <p:nvPr/>
        </p:nvSpPr>
        <p:spPr>
          <a:xfrm>
            <a:off x="2122982" y="4226088"/>
            <a:ext cx="468000" cy="288000"/>
          </a:xfrm>
          <a:prstGeom prst="roundRect">
            <a:avLst>
              <a:gd name="adj" fmla="val 24825"/>
            </a:avLst>
          </a:prstGeom>
          <a:solidFill>
            <a:srgbClr val="57B247"/>
          </a:solidFill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400" b="1" i="0">
                <a:solidFill>
                  <a:schemeClr val="bg1"/>
                </a:soli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en-US" altLang="zh-CN" sz="11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WH</a:t>
            </a:r>
            <a:endParaRPr lang="en-US" altLang="zh-CN" sz="1100" dirty="0">
              <a:solidFill>
                <a:srgbClr val="FFFFFF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A0F13817-4735-4F02-A878-E17818A223A8}"/>
              </a:ext>
            </a:extLst>
          </p:cNvPr>
          <p:cNvSpPr txBox="1"/>
          <p:nvPr/>
        </p:nvSpPr>
        <p:spPr>
          <a:xfrm>
            <a:off x="2664821" y="4226088"/>
            <a:ext cx="468000" cy="288000"/>
          </a:xfrm>
          <a:prstGeom prst="roundRect">
            <a:avLst>
              <a:gd name="adj" fmla="val 24825"/>
            </a:avLst>
          </a:prstGeom>
          <a:solidFill>
            <a:srgbClr val="57B247"/>
          </a:solidFill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400" b="1" i="0">
                <a:solidFill>
                  <a:schemeClr val="bg1"/>
                </a:soli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en-US" altLang="zh-CN" sz="11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MLK</a:t>
            </a:r>
            <a:endParaRPr lang="en-US" altLang="zh-CN" sz="1100" dirty="0">
              <a:solidFill>
                <a:srgbClr val="FFFFFF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121" name="肘形连接符 120">
            <a:extLst>
              <a:ext uri="{FF2B5EF4-FFF2-40B4-BE49-F238E27FC236}">
                <a16:creationId xmlns:a16="http://schemas.microsoft.com/office/drawing/2014/main" id="{71240D90-FA14-471B-9A9E-E878C87DA76E}"/>
              </a:ext>
            </a:extLst>
          </p:cNvPr>
          <p:cNvCxnSpPr>
            <a:stCxn id="7" idx="2"/>
            <a:endCxn id="93" idx="0"/>
          </p:cNvCxnSpPr>
          <p:nvPr/>
        </p:nvCxnSpPr>
        <p:spPr>
          <a:xfrm rot="5400000">
            <a:off x="1405992" y="3340990"/>
            <a:ext cx="210572" cy="155962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肘形连接符 123">
            <a:extLst>
              <a:ext uri="{FF2B5EF4-FFF2-40B4-BE49-F238E27FC236}">
                <a16:creationId xmlns:a16="http://schemas.microsoft.com/office/drawing/2014/main" id="{71240D90-FA14-471B-9A9E-E878C87DA76E}"/>
              </a:ext>
            </a:extLst>
          </p:cNvPr>
          <p:cNvCxnSpPr>
            <a:stCxn id="7" idx="2"/>
            <a:endCxn id="94" idx="0"/>
          </p:cNvCxnSpPr>
          <p:nvPr/>
        </p:nvCxnSpPr>
        <p:spPr>
          <a:xfrm rot="5400000">
            <a:off x="1676911" y="3611909"/>
            <a:ext cx="210572" cy="10177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肘形连接符 124">
            <a:extLst>
              <a:ext uri="{FF2B5EF4-FFF2-40B4-BE49-F238E27FC236}">
                <a16:creationId xmlns:a16="http://schemas.microsoft.com/office/drawing/2014/main" id="{71240D90-FA14-471B-9A9E-E878C87DA76E}"/>
              </a:ext>
            </a:extLst>
          </p:cNvPr>
          <p:cNvCxnSpPr>
            <a:stCxn id="7" idx="2"/>
            <a:endCxn id="95" idx="0"/>
          </p:cNvCxnSpPr>
          <p:nvPr/>
        </p:nvCxnSpPr>
        <p:spPr>
          <a:xfrm rot="5400000">
            <a:off x="1947831" y="3882829"/>
            <a:ext cx="210572" cy="47594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肘形连接符 125">
            <a:extLst>
              <a:ext uri="{FF2B5EF4-FFF2-40B4-BE49-F238E27FC236}">
                <a16:creationId xmlns:a16="http://schemas.microsoft.com/office/drawing/2014/main" id="{71240D90-FA14-471B-9A9E-E878C87DA76E}"/>
              </a:ext>
            </a:extLst>
          </p:cNvPr>
          <p:cNvCxnSpPr>
            <a:stCxn id="7" idx="2"/>
            <a:endCxn id="96" idx="0"/>
          </p:cNvCxnSpPr>
          <p:nvPr/>
        </p:nvCxnSpPr>
        <p:spPr>
          <a:xfrm rot="16200000" flipH="1">
            <a:off x="2218750" y="4087856"/>
            <a:ext cx="210572" cy="6589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肘形连接符 126">
            <a:extLst>
              <a:ext uri="{FF2B5EF4-FFF2-40B4-BE49-F238E27FC236}">
                <a16:creationId xmlns:a16="http://schemas.microsoft.com/office/drawing/2014/main" id="{71240D90-FA14-471B-9A9E-E878C87DA76E}"/>
              </a:ext>
            </a:extLst>
          </p:cNvPr>
          <p:cNvCxnSpPr>
            <a:stCxn id="7" idx="2"/>
            <a:endCxn id="97" idx="0"/>
          </p:cNvCxnSpPr>
          <p:nvPr/>
        </p:nvCxnSpPr>
        <p:spPr>
          <a:xfrm rot="16200000" flipH="1">
            <a:off x="2489669" y="3816936"/>
            <a:ext cx="210572" cy="60773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810153" y="1905300"/>
            <a:ext cx="3039659" cy="965234"/>
            <a:chOff x="810153" y="1905300"/>
            <a:chExt cx="3039659" cy="96523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078E25B-8066-47A3-9C6B-57A563A1415F}"/>
                </a:ext>
              </a:extLst>
            </p:cNvPr>
            <p:cNvSpPr txBox="1"/>
            <p:nvPr/>
          </p:nvSpPr>
          <p:spPr>
            <a:xfrm>
              <a:off x="810153" y="2036601"/>
              <a:ext cx="3039659" cy="671479"/>
            </a:xfrm>
            <a:prstGeom prst="roundRect">
              <a:avLst>
                <a:gd name="adj" fmla="val 13729"/>
              </a:avLst>
            </a:prstGeom>
            <a:solidFill>
              <a:schemeClr val="accent6">
                <a:lumMod val="40000"/>
                <a:lumOff val="60000"/>
              </a:schemeClr>
            </a:solidFill>
            <a:effectLst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algn="ctr">
                <a:defRPr sz="1050" b="1" i="0">
                  <a:solidFill>
                    <a:srgbClr val="FFFFFF"/>
                  </a:solidFill>
                  <a:effectLst/>
                </a:defRPr>
              </a:lvl1pPr>
            </a:lstStyle>
            <a:p>
              <a:r>
                <a:rPr lang="en-US" altLang="zh-CN" sz="11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思源黑体 Normal" panose="020B0400000000000000" pitchFamily="34" charset="-122"/>
                  <a:cs typeface="Arial" panose="020B0604020202020204" pitchFamily="34" charset="0"/>
                </a:rPr>
                <a:t>Management Committee</a:t>
              </a:r>
            </a:p>
            <a:p>
              <a:endParaRPr lang="en-US" altLang="zh-CN" sz="1100" dirty="0"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22DD553-DCC2-4CB9-AB43-65EEB2936ADE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2329983" y="1905300"/>
              <a:ext cx="6199" cy="131301"/>
            </a:xfrm>
            <a:prstGeom prst="lin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915430" y="2338275"/>
              <a:ext cx="540000" cy="23647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 smtClean="0">
                  <a:solidFill>
                    <a:schemeClr val="bg1"/>
                  </a:solidFill>
                </a:rPr>
                <a:t>CTO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490015" y="2338275"/>
              <a:ext cx="540000" cy="23647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 smtClean="0">
                  <a:solidFill>
                    <a:schemeClr val="bg1"/>
                  </a:solidFill>
                </a:rPr>
                <a:t>CFO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064600" y="2338275"/>
              <a:ext cx="540000" cy="23647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 smtClean="0">
                  <a:solidFill>
                    <a:schemeClr val="bg1"/>
                  </a:solidFill>
                </a:rPr>
                <a:t>CCO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2639185" y="2338275"/>
              <a:ext cx="540000" cy="23647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 smtClean="0">
                  <a:solidFill>
                    <a:schemeClr val="bg1"/>
                  </a:solidFill>
                </a:rPr>
                <a:t>COO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213770" y="2338275"/>
              <a:ext cx="540000" cy="23647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 smtClean="0">
                  <a:solidFill>
                    <a:srgbClr val="6A9E46"/>
                  </a:solidFill>
                </a:rPr>
                <a:t>ESC</a:t>
              </a:r>
              <a:endParaRPr lang="zh-CN" altLang="en-US" sz="1000" dirty="0">
                <a:solidFill>
                  <a:srgbClr val="6A9E46"/>
                </a:solidFill>
              </a:endParaRPr>
            </a:p>
          </p:txBody>
        </p:sp>
        <p:cxnSp>
          <p:nvCxnSpPr>
            <p:cNvPr id="60" name="肘形连接符 59">
              <a:extLst>
                <a:ext uri="{FF2B5EF4-FFF2-40B4-BE49-F238E27FC236}">
                  <a16:creationId xmlns:a16="http://schemas.microsoft.com/office/drawing/2014/main" id="{71240D90-FA14-471B-9A9E-E878C87DA76E}"/>
                </a:ext>
              </a:extLst>
            </p:cNvPr>
            <p:cNvCxnSpPr>
              <a:stCxn id="55" idx="2"/>
              <a:endCxn id="16" idx="0"/>
            </p:cNvCxnSpPr>
            <p:nvPr/>
          </p:nvCxnSpPr>
          <p:spPr>
            <a:xfrm rot="5400000">
              <a:off x="2759072" y="2145836"/>
              <a:ext cx="295781" cy="1153616"/>
            </a:xfrm>
            <a:prstGeom prst="bentConnector3">
              <a:avLst>
                <a:gd name="adj1" fmla="val 75762"/>
              </a:avLst>
            </a:prstGeom>
            <a:ln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肘形连接符 74">
            <a:extLst>
              <a:ext uri="{FF2B5EF4-FFF2-40B4-BE49-F238E27FC236}">
                <a16:creationId xmlns:a16="http://schemas.microsoft.com/office/drawing/2014/main" id="{71240D90-FA14-471B-9A9E-E878C87DA76E}"/>
              </a:ext>
            </a:extLst>
          </p:cNvPr>
          <p:cNvCxnSpPr>
            <a:stCxn id="57" idx="2"/>
            <a:endCxn id="58" idx="0"/>
          </p:cNvCxnSpPr>
          <p:nvPr/>
        </p:nvCxnSpPr>
        <p:spPr>
          <a:xfrm rot="5400000">
            <a:off x="6494401" y="1843654"/>
            <a:ext cx="603105" cy="320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4B3872A9-F6F8-4352-8A37-571397B6A14B}"/>
              </a:ext>
            </a:extLst>
          </p:cNvPr>
          <p:cNvSpPr txBox="1"/>
          <p:nvPr/>
        </p:nvSpPr>
        <p:spPr>
          <a:xfrm>
            <a:off x="609528" y="1307787"/>
            <a:ext cx="3420000" cy="235919"/>
          </a:xfrm>
          <a:prstGeom prst="roundRect">
            <a:avLst>
              <a:gd name="adj" fmla="val 24825"/>
            </a:avLst>
          </a:prstGeom>
          <a:solidFill>
            <a:schemeClr val="accent1"/>
          </a:solidFill>
          <a:effectLst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algn="ctr">
              <a:defRPr sz="2400" b="1" i="0">
                <a:solidFill>
                  <a:schemeClr val="accent4"/>
                </a:solidFill>
                <a:effectLst>
                  <a:outerShdw blurRad="76200" dist="50800" dir="5400000" algn="ctr" rotWithShape="0">
                    <a:schemeClr val="accent4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en-US" altLang="zh-CN" sz="11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ATX</a:t>
            </a:r>
            <a:endParaRPr lang="en-US" altLang="zh-CN" sz="1100" dirty="0">
              <a:solidFill>
                <a:srgbClr val="FFFFFF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84" name="肘形连接符 83">
            <a:extLst>
              <a:ext uri="{FF2B5EF4-FFF2-40B4-BE49-F238E27FC236}">
                <a16:creationId xmlns:a16="http://schemas.microsoft.com/office/drawing/2014/main" id="{71240D90-FA14-471B-9A9E-E878C87DA76E}"/>
              </a:ext>
            </a:extLst>
          </p:cNvPr>
          <p:cNvCxnSpPr>
            <a:stCxn id="78" idx="2"/>
            <a:endCxn id="8" idx="0"/>
          </p:cNvCxnSpPr>
          <p:nvPr/>
        </p:nvCxnSpPr>
        <p:spPr>
          <a:xfrm rot="16200000" flipH="1">
            <a:off x="2249615" y="1613619"/>
            <a:ext cx="142832" cy="300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A0F13817-4735-4F02-A878-E17818A223A8}"/>
              </a:ext>
            </a:extLst>
          </p:cNvPr>
          <p:cNvSpPr txBox="1"/>
          <p:nvPr/>
        </p:nvSpPr>
        <p:spPr>
          <a:xfrm>
            <a:off x="3206660" y="4226088"/>
            <a:ext cx="468000" cy="288000"/>
          </a:xfrm>
          <a:prstGeom prst="roundRect">
            <a:avLst>
              <a:gd name="adj" fmla="val 24825"/>
            </a:avLst>
          </a:prstGeom>
          <a:solidFill>
            <a:srgbClr val="57B247"/>
          </a:solidFill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400" b="1" i="0">
                <a:solidFill>
                  <a:schemeClr val="bg1"/>
                </a:soli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en-US" altLang="zh-CN" sz="11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TT</a:t>
            </a:r>
            <a:endParaRPr lang="en-US" altLang="zh-CN" sz="1100" dirty="0">
              <a:solidFill>
                <a:srgbClr val="FFFFFF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0F13817-4735-4F02-A878-E17818A223A8}"/>
              </a:ext>
            </a:extLst>
          </p:cNvPr>
          <p:cNvSpPr txBox="1"/>
          <p:nvPr/>
        </p:nvSpPr>
        <p:spPr>
          <a:xfrm>
            <a:off x="3748496" y="4226088"/>
            <a:ext cx="468000" cy="288000"/>
          </a:xfrm>
          <a:prstGeom prst="roundRect">
            <a:avLst>
              <a:gd name="adj" fmla="val 24825"/>
            </a:avLst>
          </a:prstGeom>
          <a:solidFill>
            <a:srgbClr val="57B247"/>
          </a:solidFill>
          <a:effectLst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defRPr sz="1400" b="1" i="0">
                <a:solidFill>
                  <a:schemeClr val="bg1"/>
                </a:solidFill>
                <a:effectLst>
                  <a:outerShdw blurRad="76200" dist="50800" dir="5400000" algn="ctr" rotWithShape="0">
                    <a:schemeClr val="accent1">
                      <a:alpha val="20000"/>
                    </a:schemeClr>
                  </a:outerShdw>
                </a:effectLst>
              </a:defRPr>
            </a:lvl1pPr>
          </a:lstStyle>
          <a:p>
            <a:r>
              <a:rPr lang="en-US" altLang="zh-CN" sz="11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AT</a:t>
            </a:r>
            <a:endParaRPr lang="en-US" altLang="zh-CN" sz="1100" dirty="0">
              <a:solidFill>
                <a:srgbClr val="FFFFFF"/>
              </a:solidFill>
              <a:effectLst/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62" name="肘形连接符 61">
            <a:extLst>
              <a:ext uri="{FF2B5EF4-FFF2-40B4-BE49-F238E27FC236}">
                <a16:creationId xmlns:a16="http://schemas.microsoft.com/office/drawing/2014/main" id="{71240D90-FA14-471B-9A9E-E878C87DA76E}"/>
              </a:ext>
            </a:extLst>
          </p:cNvPr>
          <p:cNvCxnSpPr>
            <a:stCxn id="7" idx="2"/>
            <a:endCxn id="40" idx="0"/>
          </p:cNvCxnSpPr>
          <p:nvPr/>
        </p:nvCxnSpPr>
        <p:spPr>
          <a:xfrm rot="16200000" flipH="1">
            <a:off x="2760589" y="3546017"/>
            <a:ext cx="210572" cy="114957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肘形连接符 62">
            <a:extLst>
              <a:ext uri="{FF2B5EF4-FFF2-40B4-BE49-F238E27FC236}">
                <a16:creationId xmlns:a16="http://schemas.microsoft.com/office/drawing/2014/main" id="{71240D90-FA14-471B-9A9E-E878C87DA76E}"/>
              </a:ext>
            </a:extLst>
          </p:cNvPr>
          <p:cNvCxnSpPr>
            <a:stCxn id="7" idx="2"/>
            <a:endCxn id="41" idx="0"/>
          </p:cNvCxnSpPr>
          <p:nvPr/>
        </p:nvCxnSpPr>
        <p:spPr>
          <a:xfrm rot="16200000" flipH="1">
            <a:off x="3031507" y="3275099"/>
            <a:ext cx="210572" cy="169140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8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32018" y="1075267"/>
            <a:ext cx="2117361" cy="3483670"/>
          </a:xfrm>
          <a:prstGeom prst="rect">
            <a:avLst/>
          </a:prstGeom>
          <a:noFill/>
          <a:ln>
            <a:solidFill>
              <a:srgbClr val="5482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 dirty="0" smtClean="0">
              <a:solidFill>
                <a:schemeClr val="tx1"/>
              </a:solidFill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ESG</a:t>
            </a:r>
            <a:r>
              <a:rPr lang="zh-CN" altLang="en-US" dirty="0" smtClean="0"/>
              <a:t>委员会职责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939800" y="1279626"/>
            <a:ext cx="1701800" cy="360000"/>
          </a:xfrm>
          <a:prstGeom prst="roundRect">
            <a:avLst/>
          </a:prstGeom>
          <a:noFill/>
          <a:ln>
            <a:solidFill>
              <a:srgbClr val="8DB9E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董事会参与和决策</a:t>
            </a:r>
          </a:p>
        </p:txBody>
      </p:sp>
      <p:sp>
        <p:nvSpPr>
          <p:cNvPr id="13" name="矩形 12"/>
          <p:cNvSpPr/>
          <p:nvPr/>
        </p:nvSpPr>
        <p:spPr>
          <a:xfrm>
            <a:off x="3341976" y="1135626"/>
            <a:ext cx="5019741" cy="648000"/>
          </a:xfrm>
          <a:prstGeom prst="rect">
            <a:avLst/>
          </a:prstGeom>
          <a:noFill/>
          <a:ln>
            <a:solidFill>
              <a:srgbClr val="8DB9E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设立一个由董事会领导的</a:t>
            </a:r>
            <a:r>
              <a:rPr lang="en-US" altLang="zh-CN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ESG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委员会，专门负责</a:t>
            </a:r>
            <a:r>
              <a:rPr lang="en-US" altLang="zh-CN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ESG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相关事项、风险及机遇，完善</a:t>
            </a:r>
            <a:r>
              <a:rPr lang="en-US" altLang="zh-CN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ESG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治理架构。通过该委员会</a:t>
            </a:r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，由董事会承担</a:t>
            </a:r>
            <a:r>
              <a:rPr lang="en-US" altLang="zh-CN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ESG</a:t>
            </a:r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相关管理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职责</a:t>
            </a:r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并</a:t>
            </a:r>
            <a:r>
              <a:rPr lang="zh-CN" altLang="en-US" sz="1200" dirty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将资源和任务分配给不同的职能</a:t>
            </a:r>
            <a:r>
              <a:rPr lang="zh-CN" altLang="en-US" sz="1200" dirty="0" smtClean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部门</a:t>
            </a:r>
            <a:endParaRPr lang="en-US" altLang="zh-CN" sz="1200" dirty="0" smtClean="0">
              <a:solidFill>
                <a:srgbClr val="FF0000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2641600" y="1455972"/>
            <a:ext cx="700376" cy="7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939800" y="1965668"/>
            <a:ext cx="1701800" cy="360000"/>
          </a:xfrm>
          <a:prstGeom prst="roundRect">
            <a:avLst/>
          </a:prstGeom>
          <a:noFill/>
          <a:ln>
            <a:solidFill>
              <a:srgbClr val="8DB9E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KPI</a:t>
            </a:r>
            <a:r>
              <a:rPr lang="zh-CN" altLang="en-US" b="1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设定和审查</a:t>
            </a:r>
          </a:p>
        </p:txBody>
      </p:sp>
      <p:sp>
        <p:nvSpPr>
          <p:cNvPr id="2" name="矩形 1"/>
          <p:cNvSpPr/>
          <p:nvPr/>
        </p:nvSpPr>
        <p:spPr>
          <a:xfrm>
            <a:off x="3341976" y="1821668"/>
            <a:ext cx="5019741" cy="648000"/>
          </a:xfrm>
          <a:prstGeom prst="rect">
            <a:avLst/>
          </a:prstGeom>
          <a:noFill/>
          <a:ln>
            <a:solidFill>
              <a:srgbClr val="8DB9E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将</a:t>
            </a:r>
            <a:r>
              <a:rPr lang="en-US" altLang="zh-CN" sz="1200" dirty="0" smtClean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KPI</a:t>
            </a:r>
            <a:r>
              <a:rPr lang="zh-CN" altLang="en-US" sz="1200" dirty="0" smtClean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与</a:t>
            </a:r>
            <a:r>
              <a:rPr lang="en-US" altLang="zh-CN" sz="1200" dirty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ESG</a:t>
            </a:r>
            <a:r>
              <a:rPr lang="zh-CN" altLang="en-US" sz="1200" dirty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战略和目标融合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，转化为管理层和员工的关键绩效指标</a:t>
            </a:r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。绩效、奖金等结合</a:t>
            </a:r>
            <a:r>
              <a:rPr lang="en-US" altLang="zh-CN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ESG</a:t>
            </a:r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相关</a:t>
            </a:r>
            <a:r>
              <a:rPr lang="en-US" altLang="zh-CN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KPI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来考虑，并</a:t>
            </a:r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定期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审查</a:t>
            </a:r>
            <a:r>
              <a:rPr lang="en-US" altLang="zh-CN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KPI</a:t>
            </a:r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，以优化</a:t>
            </a:r>
            <a:r>
              <a:rPr lang="en-US" altLang="zh-CN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ESG</a:t>
            </a:r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实践</a:t>
            </a:r>
            <a:endParaRPr lang="en-US" altLang="zh-CN" sz="1200" dirty="0" smtClean="0">
              <a:solidFill>
                <a:schemeClr val="tx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641600" y="2145668"/>
            <a:ext cx="700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939800" y="2651710"/>
            <a:ext cx="1701800" cy="360000"/>
          </a:xfrm>
          <a:prstGeom prst="roundRect">
            <a:avLst/>
          </a:prstGeom>
          <a:noFill/>
          <a:ln>
            <a:solidFill>
              <a:srgbClr val="8DB9E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ESG</a:t>
            </a:r>
            <a:r>
              <a:rPr lang="zh-CN" altLang="en-US" b="1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工作小组</a:t>
            </a:r>
          </a:p>
        </p:txBody>
      </p:sp>
      <p:sp>
        <p:nvSpPr>
          <p:cNvPr id="12" name="矩形 11"/>
          <p:cNvSpPr/>
          <p:nvPr/>
        </p:nvSpPr>
        <p:spPr>
          <a:xfrm>
            <a:off x="3341976" y="2507710"/>
            <a:ext cx="5019741" cy="648000"/>
          </a:xfrm>
          <a:prstGeom prst="rect">
            <a:avLst/>
          </a:prstGeom>
          <a:noFill/>
          <a:ln>
            <a:solidFill>
              <a:srgbClr val="8DB9E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设立</a:t>
            </a:r>
            <a:r>
              <a:rPr lang="en-US" altLang="zh-CN" sz="1200" dirty="0" smtClean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ESG</a:t>
            </a:r>
            <a:r>
              <a:rPr lang="zh-CN" altLang="en-US" sz="1200" dirty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工作小组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200" dirty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与外部利益相关方联系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，以了解他们的期望，从而改善内部管理绩效，同时</a:t>
            </a:r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，分享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公司的相关</a:t>
            </a:r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实践</a:t>
            </a:r>
            <a:endParaRPr lang="en-US" altLang="zh-CN" sz="1200" dirty="0" smtClean="0">
              <a:solidFill>
                <a:schemeClr val="tx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641600" y="2831710"/>
            <a:ext cx="700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939800" y="3337752"/>
            <a:ext cx="1701800" cy="360000"/>
          </a:xfrm>
          <a:prstGeom prst="roundRect">
            <a:avLst/>
          </a:prstGeom>
          <a:noFill/>
          <a:ln>
            <a:solidFill>
              <a:srgbClr val="8DB9E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职能</a:t>
            </a:r>
            <a:r>
              <a:rPr lang="zh-CN" altLang="en-US" b="1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授权和参与</a:t>
            </a:r>
          </a:p>
        </p:txBody>
      </p:sp>
      <p:sp>
        <p:nvSpPr>
          <p:cNvPr id="11" name="矩形 10"/>
          <p:cNvSpPr/>
          <p:nvPr/>
        </p:nvSpPr>
        <p:spPr>
          <a:xfrm>
            <a:off x="3341976" y="3193752"/>
            <a:ext cx="5019741" cy="648000"/>
          </a:xfrm>
          <a:prstGeom prst="rect">
            <a:avLst/>
          </a:prstGeom>
          <a:noFill/>
          <a:ln>
            <a:solidFill>
              <a:srgbClr val="8DB9E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职能部门必须</a:t>
            </a:r>
            <a:r>
              <a:rPr lang="zh-CN" altLang="en-US" sz="1200" dirty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采取具体行动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来实现</a:t>
            </a:r>
            <a:r>
              <a:rPr lang="en-US" altLang="zh-CN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ESG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关键绩效指标，井使最终目标得以</a:t>
            </a:r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实现</a:t>
            </a:r>
            <a:endParaRPr lang="en-US" altLang="zh-CN" sz="1200" dirty="0" smtClean="0">
              <a:solidFill>
                <a:schemeClr val="tx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641600" y="3517752"/>
            <a:ext cx="700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939800" y="4023793"/>
            <a:ext cx="1701800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政策</a:t>
            </a:r>
          </a:p>
        </p:txBody>
      </p:sp>
      <p:sp>
        <p:nvSpPr>
          <p:cNvPr id="10" name="矩形 9"/>
          <p:cNvSpPr/>
          <p:nvPr/>
        </p:nvSpPr>
        <p:spPr>
          <a:xfrm>
            <a:off x="3341976" y="3879793"/>
            <a:ext cx="5019741" cy="648000"/>
          </a:xfrm>
          <a:prstGeom prst="rect">
            <a:avLst/>
          </a:prstGeom>
          <a:noFill/>
          <a:ln>
            <a:solidFill>
              <a:srgbClr val="5482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一</a:t>
            </a:r>
            <a:r>
              <a:rPr lang="zh-CN" altLang="en-US" sz="1200" dirty="0">
                <a:solidFill>
                  <a:srgbClr val="FF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套完善的、公开的政策和承诺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，包括</a:t>
            </a:r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完善管理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，提高现有政策的透明度，井将</a:t>
            </a:r>
            <a:r>
              <a:rPr lang="en-US" altLang="zh-CN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ESG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纳入商业实践，</a:t>
            </a:r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让相关方了解</a:t>
            </a:r>
            <a:r>
              <a:rPr lang="zh-CN" altLang="en-US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公司商业目标和</a:t>
            </a:r>
            <a:r>
              <a:rPr lang="en-US" altLang="zh-CN" sz="12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ESG</a:t>
            </a:r>
            <a:r>
              <a:rPr lang="zh-CN" altLang="en-US" sz="12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实践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2641600" y="4203793"/>
            <a:ext cx="700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5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ESG 6</a:t>
            </a:r>
            <a:r>
              <a:rPr lang="zh-CN" altLang="en-US" dirty="0" smtClean="0"/>
              <a:t>大构面</a:t>
            </a:r>
            <a:endParaRPr lang="zh-CN" altLang="en-US" dirty="0"/>
          </a:p>
        </p:txBody>
      </p:sp>
      <p:sp>
        <p:nvSpPr>
          <p:cNvPr id="18" name="AutoShape 27"/>
          <p:cNvSpPr>
            <a:spLocks noChangeArrowheads="1"/>
          </p:cNvSpPr>
          <p:nvPr/>
        </p:nvSpPr>
        <p:spPr bwMode="gray">
          <a:xfrm>
            <a:off x="4804636" y="1768970"/>
            <a:ext cx="3251576" cy="756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Governance(</a:t>
            </a:r>
            <a:r>
              <a:rPr lang="zh-CN" altLang="en-US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诚信</a:t>
            </a:r>
            <a:r>
              <a:rPr lang="zh-CN" altLang="en-US" sz="1300" b="1" dirty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当</a:t>
            </a:r>
            <a:r>
              <a:rPr lang="zh-CN" altLang="en-US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责</a:t>
            </a:r>
            <a:r>
              <a:rPr lang="en-US" altLang="zh-CN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)</a:t>
            </a:r>
            <a:endParaRPr lang="en-US" altLang="zh-CN" sz="1300" b="1" dirty="0">
              <a:solidFill>
                <a:schemeClr val="bg1"/>
              </a:solidFill>
              <a:latin typeface="思源黑体 Medium"/>
              <a:ea typeface="思源黑体 Bold" panose="020B0800000000000000"/>
            </a:endParaRPr>
          </a:p>
          <a:p>
            <a:pPr>
              <a:defRPr/>
            </a:pPr>
            <a:r>
              <a:rPr lang="zh-CN" altLang="en-US" sz="1000" dirty="0">
                <a:latin typeface="思源黑体 Medium"/>
                <a:ea typeface="思源黑体 Bold" panose="020B0800000000000000"/>
              </a:rPr>
              <a:t>法规遵循</a:t>
            </a:r>
            <a:r>
              <a:rPr lang="en-US" altLang="zh-CN" sz="1000" dirty="0" smtClean="0">
                <a:latin typeface="思源黑体 Medium"/>
                <a:ea typeface="思源黑体 Bold" panose="020B0800000000000000"/>
              </a:rPr>
              <a:t>/</a:t>
            </a:r>
            <a:r>
              <a:rPr lang="zh-CN" altLang="en-US" sz="1000" dirty="0" smtClean="0">
                <a:latin typeface="思源黑体 Medium"/>
                <a:ea typeface="思源黑体 Bold" panose="020B0800000000000000"/>
              </a:rPr>
              <a:t>风险</a:t>
            </a:r>
            <a:r>
              <a:rPr lang="zh-CN" altLang="en-US" sz="1000" dirty="0">
                <a:latin typeface="思源黑体 Medium"/>
                <a:ea typeface="思源黑体 Bold" panose="020B0800000000000000"/>
              </a:rPr>
              <a:t>管理</a:t>
            </a:r>
            <a:r>
              <a:rPr lang="en-US" altLang="zh-CN" sz="1000" dirty="0" smtClean="0">
                <a:latin typeface="思源黑体 Medium"/>
                <a:ea typeface="思源黑体 Bold" panose="020B0800000000000000"/>
              </a:rPr>
              <a:t>/</a:t>
            </a:r>
          </a:p>
          <a:p>
            <a:pPr>
              <a:defRPr/>
            </a:pPr>
            <a:r>
              <a:rPr lang="zh-CN" altLang="en-US" sz="1000" dirty="0" smtClean="0">
                <a:latin typeface="思源黑体 Medium"/>
                <a:ea typeface="思源黑体 Bold" panose="020B0800000000000000"/>
              </a:rPr>
              <a:t>商业道德</a:t>
            </a:r>
            <a:r>
              <a:rPr lang="en-US" altLang="zh-CN" sz="1000" dirty="0">
                <a:latin typeface="思源黑体 Medium"/>
                <a:ea typeface="思源黑体 Bold" panose="020B0800000000000000"/>
              </a:rPr>
              <a:t>/</a:t>
            </a:r>
            <a:r>
              <a:rPr lang="zh-CN" altLang="en-US" sz="1000" dirty="0" smtClean="0">
                <a:latin typeface="思源黑体 Medium"/>
                <a:ea typeface="思源黑体 Bold" panose="020B0800000000000000"/>
              </a:rPr>
              <a:t>人权管理</a:t>
            </a:r>
            <a:r>
              <a:rPr lang="en-US" altLang="zh-CN" sz="1000" dirty="0" smtClean="0">
                <a:latin typeface="思源黑体 Medium"/>
                <a:ea typeface="思源黑体 Bold" panose="020B0800000000000000"/>
              </a:rPr>
              <a:t>/</a:t>
            </a:r>
            <a:r>
              <a:rPr lang="zh-CN" altLang="en-US" sz="1000" dirty="0">
                <a:latin typeface="思源黑体 Medium"/>
                <a:ea typeface="思源黑体 Bold" panose="020B0800000000000000"/>
              </a:rPr>
              <a:t>资安</a:t>
            </a:r>
            <a:r>
              <a:rPr lang="zh-CN" altLang="en-US" sz="1000" dirty="0" smtClean="0">
                <a:latin typeface="思源黑体 Medium"/>
                <a:ea typeface="思源黑体 Bold" panose="020B0800000000000000"/>
              </a:rPr>
              <a:t>管理</a:t>
            </a:r>
            <a:endParaRPr lang="en-US" altLang="zh-CN" sz="1000" dirty="0">
              <a:latin typeface="思源黑体 Medium"/>
              <a:ea typeface="思源黑体 Bold" panose="020B0800000000000000"/>
            </a:endParaRP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gray">
          <a:xfrm>
            <a:off x="4804636" y="3463259"/>
            <a:ext cx="3251576" cy="756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300" b="1" dirty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Governance</a:t>
            </a:r>
            <a:r>
              <a:rPr lang="en-US" altLang="zh-CN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(</a:t>
            </a:r>
            <a:r>
              <a:rPr lang="zh-CN" altLang="en-US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创新服务</a:t>
            </a:r>
            <a:r>
              <a:rPr lang="en-US" altLang="zh-CN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)</a:t>
            </a:r>
            <a:endParaRPr lang="en-US" altLang="zh-CN" sz="1300" b="1" dirty="0">
              <a:solidFill>
                <a:schemeClr val="bg1"/>
              </a:solidFill>
              <a:latin typeface="思源黑体 Medium"/>
              <a:ea typeface="思源黑体 Bold" panose="020B0800000000000000"/>
            </a:endParaRPr>
          </a:p>
          <a:p>
            <a:pPr>
              <a:defRPr/>
            </a:pPr>
            <a:r>
              <a:rPr lang="zh-CN" altLang="en-US" sz="1000" dirty="0">
                <a:latin typeface="思源黑体 Medium"/>
                <a:ea typeface="思源黑体 Bold" panose="020B0800000000000000"/>
              </a:rPr>
              <a:t>研发与创新</a:t>
            </a:r>
            <a:r>
              <a:rPr lang="en-US" altLang="zh-CN" sz="1000" dirty="0">
                <a:latin typeface="思源黑体 Medium"/>
                <a:ea typeface="思源黑体 Bold" panose="020B0800000000000000"/>
              </a:rPr>
              <a:t>/</a:t>
            </a:r>
            <a:r>
              <a:rPr lang="zh-CN" altLang="en-US" sz="1000" dirty="0">
                <a:latin typeface="思源黑体 Medium"/>
                <a:ea typeface="思源黑体 Bold" panose="020B0800000000000000"/>
              </a:rPr>
              <a:t>永续</a:t>
            </a:r>
            <a:r>
              <a:rPr lang="zh-CN" altLang="en-US" sz="1000" dirty="0" smtClean="0">
                <a:latin typeface="思源黑体 Medium"/>
                <a:ea typeface="思源黑体 Bold" panose="020B0800000000000000"/>
              </a:rPr>
              <a:t>制造</a:t>
            </a:r>
            <a:r>
              <a:rPr lang="en-US" altLang="zh-CN" sz="1000" dirty="0" smtClean="0">
                <a:latin typeface="思源黑体 Medium"/>
                <a:ea typeface="思源黑体 Bold" panose="020B0800000000000000"/>
              </a:rPr>
              <a:t>/</a:t>
            </a:r>
            <a:r>
              <a:rPr lang="zh-CN" altLang="en-US" sz="1000" dirty="0" smtClean="0">
                <a:latin typeface="思源黑体 Medium"/>
                <a:ea typeface="思源黑体 Bold" panose="020B0800000000000000"/>
              </a:rPr>
              <a:t>智慧工厂</a:t>
            </a:r>
            <a:endParaRPr lang="en-US" altLang="zh-CN" sz="1000" dirty="0">
              <a:latin typeface="思源黑体 Medium"/>
              <a:ea typeface="思源黑体 Bold" panose="020B0800000000000000"/>
            </a:endParaRPr>
          </a:p>
          <a:p>
            <a:pPr>
              <a:defRPr/>
            </a:pPr>
            <a:r>
              <a:rPr lang="zh-CN" altLang="en-US" sz="1000" dirty="0" smtClean="0">
                <a:latin typeface="思源黑体 Medium"/>
                <a:ea typeface="思源黑体 Bold" panose="020B0800000000000000"/>
              </a:rPr>
              <a:t>客户关系管理</a:t>
            </a:r>
            <a:endParaRPr lang="en-US" altLang="zh-CN" sz="1000" dirty="0">
              <a:latin typeface="思源黑体 Medium"/>
              <a:ea typeface="思源黑体 Bold" panose="020B0800000000000000"/>
            </a:endParaRP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gray">
          <a:xfrm>
            <a:off x="1241037" y="1744960"/>
            <a:ext cx="3244970" cy="756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Environment(</a:t>
            </a:r>
            <a:r>
              <a:rPr lang="zh-CN" altLang="en-US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绿色</a:t>
            </a:r>
            <a:r>
              <a:rPr lang="zh-CN" altLang="en-US" sz="1300" b="1" dirty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制造与低碳</a:t>
            </a:r>
            <a:r>
              <a:rPr lang="zh-CN" altLang="en-US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转型</a:t>
            </a:r>
            <a:r>
              <a:rPr lang="en-US" altLang="zh-CN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)</a:t>
            </a:r>
            <a:endParaRPr lang="en-US" altLang="zh-CN" sz="1300" b="1" dirty="0">
              <a:solidFill>
                <a:schemeClr val="bg1"/>
              </a:solidFill>
              <a:latin typeface="思源黑体 Medium"/>
              <a:ea typeface="思源黑体 Bold" panose="020B0800000000000000"/>
            </a:endParaRPr>
          </a:p>
          <a:p>
            <a:pPr>
              <a:defRPr/>
            </a:pPr>
            <a:r>
              <a:rPr lang="zh-CN" altLang="en-US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环境</a:t>
            </a:r>
            <a:r>
              <a:rPr lang="en-US" altLang="zh-CN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/</a:t>
            </a:r>
            <a:r>
              <a:rPr lang="zh-CN" altLang="en-US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气</a:t>
            </a:r>
            <a:r>
              <a:rPr lang="zh-CN" altLang="en-US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候领导力</a:t>
            </a:r>
            <a:r>
              <a:rPr lang="en-US" altLang="zh-CN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/</a:t>
            </a:r>
            <a:r>
              <a:rPr lang="zh-CN" altLang="en-US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水资源</a:t>
            </a:r>
            <a:r>
              <a:rPr lang="en-US" altLang="zh-CN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/</a:t>
            </a:r>
            <a:r>
              <a:rPr lang="zh-CN" altLang="en-US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废弃物管理等</a:t>
            </a:r>
            <a:endParaRPr lang="en-US" altLang="zh-CN" sz="1000" dirty="0">
              <a:solidFill>
                <a:schemeClr val="tx1"/>
              </a:solidFill>
              <a:latin typeface="思源黑体 Medium"/>
              <a:ea typeface="思源黑体 Bold" panose="020B0800000000000000"/>
            </a:endParaRPr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gray">
          <a:xfrm>
            <a:off x="1241037" y="2604110"/>
            <a:ext cx="3244970" cy="756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Social(</a:t>
            </a:r>
            <a:r>
              <a:rPr lang="zh-CN" altLang="en-US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包容</a:t>
            </a:r>
            <a:r>
              <a:rPr lang="zh-CN" altLang="en-US" sz="1300" b="1" dirty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职</a:t>
            </a:r>
            <a:r>
              <a:rPr lang="zh-CN" altLang="en-US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场</a:t>
            </a:r>
            <a:r>
              <a:rPr lang="en-US" altLang="zh-CN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)</a:t>
            </a:r>
            <a:endParaRPr lang="en-US" altLang="zh-CN" sz="1300" b="1" dirty="0">
              <a:solidFill>
                <a:schemeClr val="bg1"/>
              </a:solidFill>
              <a:latin typeface="思源黑体 Medium"/>
              <a:ea typeface="思源黑体 Bold" panose="020B0800000000000000"/>
            </a:endParaRPr>
          </a:p>
          <a:p>
            <a:pPr>
              <a:defRPr/>
            </a:pPr>
            <a:r>
              <a:rPr lang="zh-CN" altLang="en-US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人才</a:t>
            </a:r>
            <a:r>
              <a:rPr lang="zh-CN" altLang="en-US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吸引与</a:t>
            </a:r>
            <a:r>
              <a:rPr lang="zh-CN" altLang="en-US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留任</a:t>
            </a:r>
            <a:r>
              <a:rPr lang="en-US" altLang="zh-CN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/</a:t>
            </a:r>
            <a:r>
              <a:rPr lang="zh-CN" altLang="en-US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人才</a:t>
            </a:r>
            <a:r>
              <a:rPr lang="zh-CN" altLang="en-US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培养与</a:t>
            </a:r>
            <a:r>
              <a:rPr lang="zh-CN" altLang="en-US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发展</a:t>
            </a:r>
            <a:r>
              <a:rPr lang="en-US" altLang="zh-CN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/</a:t>
            </a:r>
            <a:r>
              <a:rPr lang="zh-CN" altLang="en-US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多元与包容</a:t>
            </a:r>
            <a:endParaRPr lang="en-US" altLang="zh-CN" sz="1000" dirty="0" smtClean="0">
              <a:solidFill>
                <a:schemeClr val="tx1"/>
              </a:solidFill>
              <a:latin typeface="思源黑体 Medium"/>
              <a:ea typeface="思源黑体 Bold" panose="020B0800000000000000"/>
            </a:endParaRPr>
          </a:p>
          <a:p>
            <a:pPr>
              <a:defRPr/>
            </a:pPr>
            <a:r>
              <a:rPr lang="zh-CN" altLang="en-US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职业</a:t>
            </a:r>
            <a:r>
              <a:rPr lang="zh-CN" altLang="en-US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健康与安全          </a:t>
            </a: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gray">
          <a:xfrm>
            <a:off x="4804636" y="2604109"/>
            <a:ext cx="3244970" cy="756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300" b="1" dirty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Governance</a:t>
            </a:r>
            <a:r>
              <a:rPr lang="en-US" altLang="zh-CN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(</a:t>
            </a:r>
            <a:r>
              <a:rPr lang="zh-CN" altLang="en-US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责任采购</a:t>
            </a:r>
            <a:r>
              <a:rPr lang="en-US" altLang="zh-CN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)</a:t>
            </a:r>
            <a:endParaRPr lang="en-US" altLang="zh-CN" sz="1300" b="1" dirty="0">
              <a:solidFill>
                <a:schemeClr val="bg1"/>
              </a:solidFill>
              <a:latin typeface="思源黑体 Medium"/>
              <a:ea typeface="思源黑体 Bold" panose="020B0800000000000000"/>
            </a:endParaRPr>
          </a:p>
          <a:p>
            <a:pPr>
              <a:defRPr/>
            </a:pPr>
            <a:r>
              <a:rPr lang="zh-CN" altLang="en-US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供应</a:t>
            </a:r>
            <a:r>
              <a:rPr lang="zh-CN" altLang="en-US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链永续</a:t>
            </a:r>
            <a:r>
              <a:rPr lang="zh-CN" altLang="en-US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管理</a:t>
            </a:r>
            <a:endParaRPr lang="en-US" altLang="zh-CN" sz="1000" dirty="0" smtClean="0">
              <a:solidFill>
                <a:schemeClr val="tx1"/>
              </a:solidFill>
              <a:latin typeface="思源黑体 Medium"/>
              <a:ea typeface="思源黑体 Bold" panose="020B0800000000000000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冲突</a:t>
            </a:r>
            <a:r>
              <a:rPr lang="zh-CN" altLang="en-US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矿产</a:t>
            </a:r>
            <a:r>
              <a:rPr lang="zh-CN" altLang="en-US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管理</a:t>
            </a:r>
            <a:endParaRPr lang="en-US" altLang="zh-CN" sz="1000" dirty="0">
              <a:solidFill>
                <a:schemeClr val="tx1"/>
              </a:solidFill>
              <a:latin typeface="思源黑体 Medium"/>
              <a:ea typeface="思源黑体 Bold" panose="020B0800000000000000"/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gray">
          <a:xfrm>
            <a:off x="1241037" y="3463259"/>
            <a:ext cx="3244970" cy="756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Social(</a:t>
            </a:r>
            <a:r>
              <a:rPr lang="zh-CN" altLang="en-US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企业公民</a:t>
            </a:r>
            <a:r>
              <a:rPr lang="en-US" altLang="zh-CN" sz="1300" b="1" dirty="0" smtClean="0">
                <a:solidFill>
                  <a:schemeClr val="bg1"/>
                </a:solidFill>
                <a:latin typeface="思源黑体 Medium"/>
                <a:ea typeface="思源黑体 Bold" panose="020B0800000000000000"/>
              </a:rPr>
              <a:t>)</a:t>
            </a:r>
            <a:endParaRPr lang="en-US" altLang="zh-CN" sz="1300" b="1" dirty="0">
              <a:solidFill>
                <a:schemeClr val="bg1"/>
              </a:solidFill>
              <a:latin typeface="思源黑体 Medium"/>
              <a:ea typeface="思源黑体 Bold" panose="020B0800000000000000"/>
            </a:endParaRPr>
          </a:p>
          <a:p>
            <a:pPr>
              <a:defRPr/>
            </a:pPr>
            <a:r>
              <a:rPr lang="zh-CN" altLang="en-US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环保公益</a:t>
            </a:r>
            <a:r>
              <a:rPr lang="en-US" altLang="zh-CN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/</a:t>
            </a:r>
            <a:r>
              <a:rPr lang="zh-CN" altLang="en-US" sz="1000" dirty="0" smtClean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产</a:t>
            </a:r>
            <a:r>
              <a:rPr lang="zh-CN" altLang="en-US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学教育</a:t>
            </a:r>
            <a:r>
              <a:rPr lang="en-US" altLang="zh-CN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/</a:t>
            </a:r>
            <a:r>
              <a:rPr lang="zh-CN" altLang="en-US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社区营造</a:t>
            </a:r>
            <a:r>
              <a:rPr lang="en-US" altLang="zh-CN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/</a:t>
            </a:r>
            <a:r>
              <a:rPr lang="zh-CN" altLang="en-US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对外倡议</a:t>
            </a:r>
            <a:endParaRPr lang="en-US" altLang="zh-CN" sz="1000" dirty="0">
              <a:solidFill>
                <a:schemeClr val="tx1"/>
              </a:solidFill>
              <a:latin typeface="思源黑体 Medium"/>
              <a:ea typeface="思源黑体 Bold" panose="020B0800000000000000"/>
            </a:endParaRPr>
          </a:p>
          <a:p>
            <a:pPr>
              <a:defRPr/>
            </a:pPr>
            <a:r>
              <a:rPr lang="en-US" altLang="zh-CN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                                                    </a:t>
            </a:r>
            <a:r>
              <a:rPr lang="zh-CN" altLang="zh-CN" sz="1000" dirty="0">
                <a:solidFill>
                  <a:schemeClr val="tx1"/>
                </a:solidFill>
                <a:latin typeface="思源黑体 Medium"/>
                <a:ea typeface="思源黑体 Bold" panose="020B0800000000000000"/>
              </a:rPr>
              <a:t>  </a:t>
            </a:r>
            <a:endParaRPr lang="en-US" altLang="zh-CN" sz="1000" dirty="0">
              <a:solidFill>
                <a:schemeClr val="tx1"/>
              </a:solidFill>
              <a:latin typeface="思源黑体 Medium"/>
              <a:ea typeface="思源黑体 Bold" panose="020B080000000000000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3648" y="1093535"/>
            <a:ext cx="5169953" cy="493146"/>
          </a:xfrm>
          <a:prstGeom prst="rect">
            <a:avLst/>
          </a:prstGeom>
          <a:solidFill>
            <a:srgbClr val="92D050"/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</p:spPr>
        <p:txBody>
          <a:bodyPr wrap="squar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ESG</a:t>
            </a:r>
            <a:endParaRPr lang="en-US" altLang="zh-C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矩形 84"/>
          <p:cNvSpPr/>
          <p:nvPr/>
        </p:nvSpPr>
        <p:spPr>
          <a:xfrm>
            <a:off x="371586" y="805202"/>
            <a:ext cx="8471625" cy="2173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5113" indent="-26511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1500" dirty="0" smtClean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Replace </a:t>
            </a:r>
            <a:r>
              <a:rPr lang="en-US" altLang="zh-CN" sz="1500" dirty="0" smtClean="0">
                <a:solidFill>
                  <a:srgbClr val="0000FF"/>
                </a:solidFill>
                <a:latin typeface="+mn-ea"/>
                <a:cs typeface="Calibri" panose="020F0502020204030204" pitchFamily="34" charset="0"/>
              </a:rPr>
              <a:t>→</a:t>
            </a:r>
            <a:r>
              <a:rPr lang="en-US" altLang="zh-CN" sz="1500" b="1" dirty="0">
                <a:solidFill>
                  <a:srgbClr val="0000FF"/>
                </a:solidFill>
                <a:latin typeface="+mn-ea"/>
                <a:cs typeface="Calibri" panose="020F0502020204030204" pitchFamily="34" charset="0"/>
              </a:rPr>
              <a:t> </a:t>
            </a:r>
            <a:r>
              <a:rPr lang="en-US" altLang="zh-CN" sz="1500" b="1" dirty="0" smtClean="0">
                <a:solidFill>
                  <a:srgbClr val="0000FF"/>
                </a:solidFill>
                <a:latin typeface="+mn-ea"/>
                <a:cs typeface="Calibri" panose="020F0502020204030204" pitchFamily="34" charset="0"/>
              </a:rPr>
              <a:t>Reduce</a:t>
            </a:r>
            <a:r>
              <a:rPr lang="en-US" altLang="zh-CN" sz="1500" b="1" dirty="0">
                <a:solidFill>
                  <a:srgbClr val="0000FF"/>
                </a:solidFill>
                <a:latin typeface="+mn-ea"/>
                <a:cs typeface="Calibri" panose="020F0502020204030204" pitchFamily="34" charset="0"/>
              </a:rPr>
              <a:t> </a:t>
            </a:r>
            <a:r>
              <a:rPr lang="en-US" altLang="zh-CN" sz="1500" b="1" dirty="0" smtClean="0">
                <a:solidFill>
                  <a:srgbClr val="0000FF"/>
                </a:solidFill>
                <a:latin typeface="+mn-ea"/>
                <a:cs typeface="Calibri" panose="020F0502020204030204" pitchFamily="34" charset="0"/>
              </a:rPr>
              <a:t>→Recycle →</a:t>
            </a:r>
            <a:r>
              <a:rPr lang="zh-CN" altLang="en-US" sz="1500" b="1" dirty="0" smtClean="0">
                <a:solidFill>
                  <a:srgbClr val="0000FF"/>
                </a:solidFill>
                <a:latin typeface="+mn-ea"/>
                <a:cs typeface="Calibri" panose="020F0502020204030204" pitchFamily="34" charset="0"/>
              </a:rPr>
              <a:t>绿证</a:t>
            </a:r>
            <a:r>
              <a:rPr lang="en-US" altLang="zh-CN" sz="1500" b="1" dirty="0" smtClean="0">
                <a:solidFill>
                  <a:srgbClr val="0000FF"/>
                </a:solidFill>
                <a:latin typeface="+mn-ea"/>
                <a:cs typeface="Calibri" panose="020F0502020204030204" pitchFamily="34" charset="0"/>
              </a:rPr>
              <a:t>/</a:t>
            </a:r>
            <a:r>
              <a:rPr lang="zh-CN" altLang="en-US" sz="1500" b="1" dirty="0" smtClean="0">
                <a:solidFill>
                  <a:srgbClr val="0000FF"/>
                </a:solidFill>
                <a:latin typeface="+mn-ea"/>
                <a:cs typeface="Calibri" panose="020F0502020204030204" pitchFamily="34" charset="0"/>
              </a:rPr>
              <a:t>碳权</a:t>
            </a:r>
            <a:r>
              <a:rPr lang="en-US" altLang="zh-CN" sz="1500" b="1" dirty="0" smtClean="0">
                <a:solidFill>
                  <a:srgbClr val="0000FF"/>
                </a:solidFill>
                <a:latin typeface="+mn-ea"/>
                <a:cs typeface="Calibri" panose="020F0502020204030204" pitchFamily="34" charset="0"/>
              </a:rPr>
              <a:t>(</a:t>
            </a:r>
            <a:r>
              <a:rPr lang="zh-CN" altLang="en-US" sz="1500" b="1" dirty="0" smtClean="0">
                <a:solidFill>
                  <a:srgbClr val="0000FF"/>
                </a:solidFill>
                <a:latin typeface="+mn-ea"/>
                <a:cs typeface="Calibri" panose="020F0502020204030204" pitchFamily="34" charset="0"/>
              </a:rPr>
              <a:t>最后一里路</a:t>
            </a:r>
            <a:r>
              <a:rPr lang="en-US" altLang="zh-CN" sz="1500" b="1" dirty="0" smtClean="0">
                <a:solidFill>
                  <a:srgbClr val="0000FF"/>
                </a:solidFill>
                <a:latin typeface="+mn-ea"/>
                <a:cs typeface="Calibri" panose="020F0502020204030204" pitchFamily="34" charset="0"/>
              </a:rPr>
              <a:t>)</a:t>
            </a:r>
          </a:p>
          <a:p>
            <a:pPr marL="444500" indent="-17938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zh-CN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Power: </a:t>
            </a:r>
            <a:r>
              <a:rPr lang="zh-CN" altLang="en-US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自发电</a:t>
            </a:r>
            <a:r>
              <a:rPr lang="en-US" altLang="zh-CN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→</a:t>
            </a:r>
            <a:r>
              <a:rPr lang="zh-CN" altLang="en-US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节电</a:t>
            </a:r>
            <a:r>
              <a:rPr lang="en-US" altLang="zh-CN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(ROI)→</a:t>
            </a:r>
            <a:r>
              <a:rPr lang="zh-CN" altLang="en-US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节电</a:t>
            </a:r>
            <a:r>
              <a:rPr lang="en-US" altLang="zh-CN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(</a:t>
            </a:r>
            <a:r>
              <a:rPr lang="zh-CN" altLang="en-US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碳定价</a:t>
            </a:r>
            <a:r>
              <a:rPr lang="en-US" altLang="zh-CN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)</a:t>
            </a:r>
            <a:r>
              <a:rPr lang="en-US" altLang="zh-CN" sz="1500" b="1" dirty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 </a:t>
            </a:r>
            <a:r>
              <a:rPr lang="en-US" altLang="zh-CN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→</a:t>
            </a:r>
            <a:r>
              <a:rPr lang="zh-CN" altLang="en-US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绿电</a:t>
            </a:r>
            <a:r>
              <a:rPr lang="en-US" altLang="zh-CN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→</a:t>
            </a:r>
            <a:r>
              <a:rPr lang="zh-CN" altLang="en-US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绿证</a:t>
            </a:r>
            <a:r>
              <a:rPr lang="en-US" altLang="zh-CN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/</a:t>
            </a:r>
            <a:r>
              <a:rPr lang="zh-CN" altLang="en-US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碳权</a:t>
            </a:r>
            <a:endParaRPr lang="en-US" altLang="zh-CN" sz="1500" b="1" dirty="0" smtClean="0">
              <a:solidFill>
                <a:srgbClr val="002060"/>
              </a:solidFill>
              <a:latin typeface="+mn-ea"/>
              <a:cs typeface="Calibri" panose="020F0502020204030204" pitchFamily="34" charset="0"/>
            </a:endParaRPr>
          </a:p>
          <a:p>
            <a:pPr marL="444500" indent="-17938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CN" altLang="en-US" sz="1500" dirty="0" smtClean="0">
                <a:solidFill>
                  <a:srgbClr val="002060"/>
                </a:solidFill>
              </a:rPr>
              <a:t>原物料：</a:t>
            </a:r>
            <a:r>
              <a:rPr lang="zh-CN" altLang="en-US" sz="1500" dirty="0">
                <a:solidFill>
                  <a:srgbClr val="002060"/>
                </a:solidFill>
              </a:rPr>
              <a:t>低</a:t>
            </a:r>
            <a:r>
              <a:rPr lang="zh-CN" altLang="en-US" sz="1500" dirty="0" smtClean="0">
                <a:solidFill>
                  <a:srgbClr val="002060"/>
                </a:solidFill>
              </a:rPr>
              <a:t>碳</a:t>
            </a:r>
            <a:r>
              <a:rPr lang="zh-CN" altLang="en-US" sz="1500" dirty="0">
                <a:solidFill>
                  <a:srgbClr val="002060"/>
                </a:solidFill>
              </a:rPr>
              <a:t>材</a:t>
            </a:r>
            <a:r>
              <a:rPr lang="zh-CN" altLang="en-US" sz="1500" dirty="0" smtClean="0">
                <a:solidFill>
                  <a:srgbClr val="002060"/>
                </a:solidFill>
              </a:rPr>
              <a:t>料</a:t>
            </a:r>
            <a:r>
              <a:rPr lang="en-US" altLang="zh-CN" sz="1500" b="1" dirty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→</a:t>
            </a:r>
            <a:r>
              <a:rPr lang="zh-CN" altLang="en-US" sz="1500" dirty="0" smtClean="0">
                <a:solidFill>
                  <a:srgbClr val="002060"/>
                </a:solidFill>
              </a:rPr>
              <a:t>减</a:t>
            </a:r>
            <a:r>
              <a:rPr lang="zh-CN" altLang="en-US" sz="1500" dirty="0">
                <a:solidFill>
                  <a:srgbClr val="002060"/>
                </a:solidFill>
              </a:rPr>
              <a:t>量 </a:t>
            </a:r>
            <a:r>
              <a:rPr lang="en-US" altLang="zh-CN" sz="1500" b="1" dirty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→ </a:t>
            </a:r>
            <a:r>
              <a:rPr lang="zh-CN" altLang="en-US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循环</a:t>
            </a:r>
            <a:r>
              <a:rPr lang="zh-CN" altLang="en-US" sz="1500" dirty="0" smtClean="0">
                <a:solidFill>
                  <a:srgbClr val="002060"/>
                </a:solidFill>
              </a:rPr>
              <a:t>再</a:t>
            </a:r>
            <a:r>
              <a:rPr lang="zh-CN" altLang="en-US" sz="1500" dirty="0">
                <a:solidFill>
                  <a:srgbClr val="002060"/>
                </a:solidFill>
              </a:rPr>
              <a:t>利用 </a:t>
            </a:r>
            <a:r>
              <a:rPr lang="en-US" altLang="zh-CN" sz="1500" b="1" dirty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→ </a:t>
            </a:r>
            <a:r>
              <a:rPr lang="zh-CN" altLang="en-US" sz="1500" dirty="0" smtClean="0">
                <a:solidFill>
                  <a:srgbClr val="002060"/>
                </a:solidFill>
              </a:rPr>
              <a:t>低</a:t>
            </a:r>
            <a:r>
              <a:rPr lang="zh-CN" altLang="en-US" sz="1500" dirty="0">
                <a:solidFill>
                  <a:srgbClr val="002060"/>
                </a:solidFill>
              </a:rPr>
              <a:t>碳选</a:t>
            </a:r>
            <a:r>
              <a:rPr lang="zh-CN" altLang="en-US" sz="1500" dirty="0" smtClean="0">
                <a:solidFill>
                  <a:srgbClr val="002060"/>
                </a:solidFill>
              </a:rPr>
              <a:t>商</a:t>
            </a:r>
            <a:r>
              <a:rPr lang="en-US" altLang="zh-CN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→</a:t>
            </a:r>
            <a:r>
              <a:rPr lang="zh-CN" altLang="en-US" sz="1500" b="1" dirty="0" smtClean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碳</a:t>
            </a:r>
            <a:r>
              <a:rPr lang="zh-CN" altLang="en-US" sz="1500" b="1" dirty="0">
                <a:solidFill>
                  <a:srgbClr val="002060"/>
                </a:solidFill>
                <a:latin typeface="+mn-ea"/>
                <a:cs typeface="Calibri" panose="020F0502020204030204" pitchFamily="34" charset="0"/>
              </a:rPr>
              <a:t>权</a:t>
            </a:r>
            <a:endParaRPr lang="en-US" altLang="zh-CN" sz="1500" b="1" dirty="0" smtClean="0">
              <a:solidFill>
                <a:srgbClr val="002060"/>
              </a:solidFill>
              <a:latin typeface="+mn-ea"/>
              <a:cs typeface="Calibri" panose="020F0502020204030204" pitchFamily="34" charset="0"/>
            </a:endParaRPr>
          </a:p>
          <a:p>
            <a:pPr marL="265113" indent="-26511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绿电</a:t>
            </a: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cost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较灰电高</a:t>
            </a: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4~6% (TW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约</a:t>
            </a: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50%)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，本次</a:t>
            </a: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SH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绿电采购低</a:t>
            </a: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6%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，未来采定时</a:t>
            </a: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adjustment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策略</a:t>
            </a:r>
            <a:endParaRPr lang="en-US" altLang="zh-CN" sz="1500" dirty="0">
              <a:solidFill>
                <a:srgbClr val="002060"/>
              </a:solidFill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  <a:p>
            <a:pPr marL="265113" indent="-26511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CDP: 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从</a:t>
            </a: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D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到</a:t>
            </a: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B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级</a:t>
            </a:r>
            <a:r>
              <a:rPr lang="en-US" altLang="zh-CN" sz="1500" dirty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(25</a:t>
            </a: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%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绿电</a:t>
            </a: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将增加约</a:t>
            </a: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300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万成本</a:t>
            </a: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/Y(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集</a:t>
            </a:r>
            <a:r>
              <a:rPr lang="zh-CN" altLang="en-US" sz="1500" dirty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团总电量</a:t>
            </a: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289,500 </a:t>
            </a:r>
            <a:r>
              <a:rPr lang="en-US" altLang="zh-CN" sz="1500" dirty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MWh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）</a:t>
            </a:r>
            <a:endParaRPr lang="en-US" altLang="zh-CN" sz="1500" dirty="0" smtClean="0">
              <a:solidFill>
                <a:srgbClr val="002060"/>
              </a:solidFill>
              <a:latin typeface="+mn-ea"/>
              <a:cs typeface="Arial" panose="020B0604020202020204" pitchFamily="34" charset="0"/>
            </a:endParaRPr>
          </a:p>
          <a:p>
            <a:pPr marL="265113" indent="-265113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SBTi: Scope 1 / 2</a:t>
            </a:r>
            <a:r>
              <a:rPr lang="zh-CN" altLang="en-US" sz="1500" dirty="0" smtClean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绝对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减量</a:t>
            </a: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4.2% YOY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，集团目标</a:t>
            </a:r>
            <a:r>
              <a:rPr lang="en-US" altLang="zh-CN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-2.0</a:t>
            </a:r>
            <a:r>
              <a:rPr lang="en-US" altLang="zh-CN" sz="1500" dirty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%</a:t>
            </a:r>
            <a:r>
              <a:rPr lang="zh-CN" altLang="en-US" sz="1500" dirty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调整为</a:t>
            </a:r>
            <a:r>
              <a:rPr lang="en-US" altLang="zh-CN" sz="1500" dirty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-6.9%</a:t>
            </a:r>
            <a:r>
              <a:rPr lang="zh-CN" altLang="en-US" sz="1500" dirty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以</a:t>
            </a:r>
            <a:r>
              <a:rPr lang="zh-CN" altLang="en-US" sz="1500" dirty="0" smtClean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上</a:t>
            </a:r>
            <a:endParaRPr lang="en-US" altLang="zh-CN" sz="1600" dirty="0">
              <a:solidFill>
                <a:srgbClr val="002060"/>
              </a:solidFill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4" name="标题 2"/>
          <p:cNvSpPr>
            <a:spLocks noGrp="1"/>
          </p:cNvSpPr>
          <p:nvPr>
            <p:ph type="title"/>
          </p:nvPr>
        </p:nvSpPr>
        <p:spPr>
          <a:xfrm>
            <a:off x="397860" y="324000"/>
            <a:ext cx="7886700" cy="504000"/>
          </a:xfrm>
        </p:spPr>
        <p:txBody>
          <a:bodyPr/>
          <a:lstStyle/>
          <a:p>
            <a:r>
              <a:rPr lang="en-US" altLang="zh-CN" dirty="0" smtClean="0"/>
              <a:t>Environment – </a:t>
            </a:r>
            <a:r>
              <a:rPr lang="zh-CN" altLang="en-US" dirty="0" smtClean="0"/>
              <a:t>绿色制造与低碳转型</a:t>
            </a:r>
            <a:endParaRPr lang="zh-CN" altLang="en-US" dirty="0"/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047392"/>
              </p:ext>
            </p:extLst>
          </p:nvPr>
        </p:nvGraphicFramePr>
        <p:xfrm>
          <a:off x="496801" y="2436391"/>
          <a:ext cx="6282626" cy="2309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045">
                  <a:extLst>
                    <a:ext uri="{9D8B030D-6E8A-4147-A177-3AD203B41FA5}">
                      <a16:colId xmlns:a16="http://schemas.microsoft.com/office/drawing/2014/main" val="884441822"/>
                    </a:ext>
                  </a:extLst>
                </a:gridCol>
                <a:gridCol w="1588581">
                  <a:extLst>
                    <a:ext uri="{9D8B030D-6E8A-4147-A177-3AD203B41FA5}">
                      <a16:colId xmlns:a16="http://schemas.microsoft.com/office/drawing/2014/main" val="1019543081"/>
                    </a:ext>
                  </a:extLst>
                </a:gridCol>
                <a:gridCol w="1422000">
                  <a:extLst>
                    <a:ext uri="{9D8B030D-6E8A-4147-A177-3AD203B41FA5}">
                      <a16:colId xmlns:a16="http://schemas.microsoft.com/office/drawing/2014/main" val="2850896399"/>
                    </a:ext>
                  </a:extLst>
                </a:gridCol>
                <a:gridCol w="1422000">
                  <a:extLst>
                    <a:ext uri="{9D8B030D-6E8A-4147-A177-3AD203B41FA5}">
                      <a16:colId xmlns:a16="http://schemas.microsoft.com/office/drawing/2014/main" val="2254777562"/>
                    </a:ext>
                  </a:extLst>
                </a:gridCol>
              </a:tblGrid>
              <a:tr h="19386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Scope 1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Scope 2</a:t>
                      </a: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Scope 3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611812"/>
                  </a:ext>
                </a:extLst>
              </a:tr>
              <a:tr h="34168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第</a:t>
                      </a: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类</a:t>
                      </a: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_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直接温室气体排放量 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第</a:t>
                      </a: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类</a:t>
                      </a: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_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输入能源的间接温室气体排放量 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第</a:t>
                      </a: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类</a:t>
                      </a: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_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运输产生的间接温室气体排放量 </a:t>
                      </a: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第</a:t>
                      </a: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类</a:t>
                      </a: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_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组织使用产品的间接温室气体排放量</a:t>
                      </a: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765410"/>
                  </a:ext>
                </a:extLst>
              </a:tr>
              <a:tr h="341685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1.1 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固定：发电机、天然气锅炉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电力使用</a:t>
                      </a: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Arial" panose="020B0604020202020204" pitchFamily="34" charset="0"/>
                      </a:endParaRPr>
                    </a:p>
                    <a:p>
                      <a:pPr marL="0" algn="l" defTabSz="685800" rtl="0" eaLnBrk="1" latinLnBrk="0" hangingPunct="1"/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蒸汽使用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3.1_</a:t>
                      </a:r>
                      <a:r>
                        <a:rPr lang="zh-CN" altLang="en-US" sz="900" kern="1200" dirty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上游输配：进货物流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4.1_</a:t>
                      </a:r>
                      <a:r>
                        <a:rPr lang="zh-CN" altLang="en-US" sz="900" kern="1200" dirty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采购之商品及服务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942048"/>
                  </a:ext>
                </a:extLst>
              </a:tr>
              <a:tr h="347076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1.2 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移动：公务车、叉车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3.2_</a:t>
                      </a:r>
                      <a:r>
                        <a:rPr lang="zh-CN" altLang="en-US" sz="900" kern="1200" dirty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下游输配：出货物流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4.2_</a:t>
                      </a:r>
                      <a:r>
                        <a:rPr lang="zh-CN" altLang="en-US" sz="900" kern="1200" dirty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资本财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907726"/>
                  </a:ext>
                </a:extLst>
              </a:tr>
              <a:tr h="33164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1.3 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制程：晶片切割</a:t>
                      </a: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研磨使用</a:t>
                      </a: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CO2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3.3_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员工通勤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4.3_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处理废弃物产生的排放量</a:t>
                      </a:r>
                      <a:endParaRPr lang="en-US" altLang="zh-CN" sz="900" kern="120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367346"/>
                  </a:ext>
                </a:extLst>
              </a:tr>
              <a:tr h="48787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1.4 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逸散：冷媒</a:t>
                      </a: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灭火器</a:t>
                      </a: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变电站断路器</a:t>
                      </a: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化粪池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3.4_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员工差旅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4.4_</a:t>
                      </a:r>
                      <a:r>
                        <a:rPr lang="zh-CN" altLang="en-US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上游租赁：打印机租赁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780648"/>
                  </a:ext>
                </a:extLst>
              </a:tr>
              <a:tr h="16617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0.2%/0.7%/1.4%/2.4%</a:t>
                      </a: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80.2%/92.2%/84.2%/80.8%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20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19.6%/7.1%/14.4%/16.8%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677968"/>
                  </a:ext>
                </a:extLst>
              </a:tr>
            </a:tbl>
          </a:graphicData>
        </a:graphic>
      </p:graphicFrame>
      <p:sp>
        <p:nvSpPr>
          <p:cNvPr id="31" name="五边形 30"/>
          <p:cNvSpPr/>
          <p:nvPr/>
        </p:nvSpPr>
        <p:spPr>
          <a:xfrm flipH="1">
            <a:off x="6999650" y="4535930"/>
            <a:ext cx="1720850" cy="209550"/>
          </a:xfrm>
          <a:prstGeom prst="homePlat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</a:rPr>
              <a:t>SZ/KS/WH/SH</a:t>
            </a:r>
            <a:endParaRPr lang="zh-CN" altLang="en-US" sz="9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2" name="图表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146624"/>
              </p:ext>
            </p:extLst>
          </p:nvPr>
        </p:nvGraphicFramePr>
        <p:xfrm>
          <a:off x="6959622" y="2626645"/>
          <a:ext cx="1675731" cy="177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右大括号 1"/>
          <p:cNvSpPr/>
          <p:nvPr/>
        </p:nvSpPr>
        <p:spPr>
          <a:xfrm>
            <a:off x="7137775" y="1919239"/>
            <a:ext cx="259307" cy="4933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438025" y="2015849"/>
            <a:ext cx="1723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zh-CN" altLang="en-US" sz="1500" dirty="0">
                <a:solidFill>
                  <a:srgbClr val="002060"/>
                </a:solidFill>
                <a:latin typeface="+mn-ea"/>
                <a:cs typeface="Arial" panose="020B0604020202020204" pitchFamily="34" charset="0"/>
              </a:rPr>
              <a:t>待国内其它竞争者</a:t>
            </a:r>
          </a:p>
        </p:txBody>
      </p:sp>
    </p:spTree>
    <p:extLst>
      <p:ext uri="{BB962C8B-B14F-4D97-AF65-F5344CB8AC3E}">
        <p14:creationId xmlns:p14="http://schemas.microsoft.com/office/powerpoint/2010/main" val="373784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/>
          <p:nvPr/>
        </p:nvSpPr>
        <p:spPr>
          <a:xfrm>
            <a:off x="412283" y="280381"/>
            <a:ext cx="713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ESG Roadmap</a:t>
            </a:r>
            <a:endParaRPr kumimoji="1" lang="en-US" altLang="zh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74472" y="1523556"/>
            <a:ext cx="8892066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568909" y="1717584"/>
            <a:ext cx="1733346" cy="2999204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700" b="1" dirty="0"/>
          </a:p>
          <a:p>
            <a:endParaRPr lang="en-US" altLang="zh-CN" sz="700" b="1" dirty="0"/>
          </a:p>
        </p:txBody>
      </p:sp>
      <p:sp>
        <p:nvSpPr>
          <p:cNvPr id="17" name="矩形 16"/>
          <p:cNvSpPr/>
          <p:nvPr/>
        </p:nvSpPr>
        <p:spPr>
          <a:xfrm>
            <a:off x="623379" y="1216084"/>
            <a:ext cx="593752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2024</a:t>
            </a:r>
            <a:endParaRPr lang="zh-CN" altLang="en-US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43412" y="1216084"/>
            <a:ext cx="593752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2025</a:t>
            </a:r>
            <a:endParaRPr lang="zh-CN" altLang="en-US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63444" y="1186920"/>
            <a:ext cx="593752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2026</a:t>
            </a:r>
            <a:endParaRPr lang="zh-CN" altLang="en-US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880656" y="1152328"/>
            <a:ext cx="593752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2027</a:t>
            </a:r>
            <a:endParaRPr lang="zh-CN" altLang="en-US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556303" y="1717583"/>
            <a:ext cx="1708325" cy="299920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FF000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en-US" altLang="zh-CN" sz="1100" b="1" dirty="0" smtClean="0">
                <a:solidFill>
                  <a:srgbClr val="FF0000"/>
                </a:solidFill>
              </a:rPr>
              <a:t>3rd 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机构辅导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GRI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标准报告</a:t>
            </a:r>
            <a:endParaRPr lang="en-US" altLang="zh-CN" sz="1100" b="1" dirty="0" smtClean="0">
              <a:solidFill>
                <a:srgbClr val="FF000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/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/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>
                <a:solidFill>
                  <a:srgbClr val="00B050"/>
                </a:solidFill>
              </a:rPr>
              <a:t>碳排</a:t>
            </a:r>
            <a:r>
              <a:rPr lang="en-US" altLang="zh-CN" sz="1100" b="1" dirty="0">
                <a:solidFill>
                  <a:srgbClr val="00B050"/>
                </a:solidFill>
              </a:rPr>
              <a:t>-2% </a:t>
            </a:r>
            <a:r>
              <a:rPr lang="en-US" altLang="zh-CN" sz="1100" b="1" dirty="0" smtClean="0">
                <a:solidFill>
                  <a:srgbClr val="00B050"/>
                </a:solidFill>
              </a:rPr>
              <a:t>YOY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en-US" altLang="zh-CN" sz="1100" b="1" dirty="0" smtClean="0">
                <a:solidFill>
                  <a:srgbClr val="00B050"/>
                </a:solidFill>
              </a:rPr>
              <a:t>CDP/SBTi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启动</a:t>
            </a: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>
                <a:solidFill>
                  <a:srgbClr val="00B050"/>
                </a:solidFill>
              </a:rPr>
              <a:t>内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部碳定价启动</a:t>
            </a: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 smtClean="0">
                <a:solidFill>
                  <a:srgbClr val="00B050"/>
                </a:solidFill>
              </a:rPr>
              <a:t>广州厂区绿建筑</a:t>
            </a: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>
                <a:solidFill>
                  <a:srgbClr val="0000FF"/>
                </a:solidFill>
              </a:rPr>
              <a:t>老旧公务车汰换电车</a:t>
            </a:r>
            <a:endParaRPr lang="en-US" altLang="zh-CN" sz="1100" b="1" dirty="0">
              <a:solidFill>
                <a:srgbClr val="0000FF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>
              <a:solidFill>
                <a:srgbClr val="00B05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8394" y="1116784"/>
            <a:ext cx="8364669" cy="327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1100" dirty="0" smtClean="0">
              <a:solidFill>
                <a:schemeClr val="tx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4015" y="1735236"/>
            <a:ext cx="1733346" cy="2956612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700" b="1" dirty="0"/>
          </a:p>
          <a:p>
            <a:endParaRPr lang="en-US" altLang="zh-CN" sz="700" b="1" dirty="0"/>
          </a:p>
        </p:txBody>
      </p:sp>
      <p:sp>
        <p:nvSpPr>
          <p:cNvPr id="42" name="矩形 41"/>
          <p:cNvSpPr/>
          <p:nvPr/>
        </p:nvSpPr>
        <p:spPr>
          <a:xfrm>
            <a:off x="61409" y="1735235"/>
            <a:ext cx="1708325" cy="2956613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FF000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 smtClean="0">
                <a:solidFill>
                  <a:srgbClr val="FF0000"/>
                </a:solidFill>
              </a:rPr>
              <a:t>苏</a:t>
            </a:r>
            <a:r>
              <a:rPr lang="zh-CN" altLang="en-US" sz="1100" b="1" dirty="0">
                <a:solidFill>
                  <a:srgbClr val="FF0000"/>
                </a:solidFill>
              </a:rPr>
              <a:t>州</a:t>
            </a:r>
            <a:r>
              <a:rPr lang="en-US" altLang="zh-CN" sz="1100" b="1" dirty="0">
                <a:solidFill>
                  <a:srgbClr val="FF0000"/>
                </a:solidFill>
              </a:rPr>
              <a:t>/</a:t>
            </a:r>
            <a:r>
              <a:rPr lang="zh-CN" altLang="en-US" sz="1100" b="1" dirty="0">
                <a:solidFill>
                  <a:srgbClr val="FF0000"/>
                </a:solidFill>
              </a:rPr>
              <a:t>昆山</a:t>
            </a:r>
            <a:r>
              <a:rPr lang="en-US" altLang="zh-CN" sz="1100" b="1" dirty="0">
                <a:solidFill>
                  <a:srgbClr val="FF0000"/>
                </a:solidFill>
              </a:rPr>
              <a:t>ESG</a:t>
            </a:r>
            <a:r>
              <a:rPr lang="zh-CN" altLang="en-US" sz="1100" b="1" dirty="0">
                <a:solidFill>
                  <a:srgbClr val="FF0000"/>
                </a:solidFill>
              </a:rPr>
              <a:t>揭露网页</a:t>
            </a:r>
            <a:r>
              <a:rPr lang="en-US" altLang="zh-CN" sz="1100" b="1" dirty="0">
                <a:solidFill>
                  <a:srgbClr val="FF0000"/>
                </a:solidFill>
              </a:rPr>
              <a:t>&amp;</a:t>
            </a:r>
            <a:r>
              <a:rPr lang="zh-CN" altLang="en-US" sz="1100" b="1" dirty="0">
                <a:solidFill>
                  <a:srgbClr val="FF0000"/>
                </a:solidFill>
              </a:rPr>
              <a:t>年度报告</a:t>
            </a:r>
            <a:r>
              <a:rPr lang="zh-CN" altLang="en-US" sz="1100" b="1" dirty="0"/>
              <a:t>   </a:t>
            </a:r>
            <a:r>
              <a:rPr lang="en-US" altLang="zh-CN" sz="1100" b="1" dirty="0"/>
              <a:t>(</a:t>
            </a:r>
            <a:r>
              <a:rPr lang="zh-CN" altLang="en-US" sz="1100" b="1" dirty="0"/>
              <a:t>上证最低揭露标准）</a:t>
            </a:r>
            <a:endParaRPr lang="en-US" altLang="zh-CN" sz="1100" b="1" dirty="0"/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>
              <a:solidFill>
                <a:srgbClr val="FF000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>
                <a:solidFill>
                  <a:srgbClr val="00B050"/>
                </a:solidFill>
              </a:rPr>
              <a:t>设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定减碳目</a:t>
            </a:r>
            <a:r>
              <a:rPr lang="zh-CN" altLang="en-US" sz="1100" b="1" dirty="0">
                <a:solidFill>
                  <a:srgbClr val="00B050"/>
                </a:solidFill>
              </a:rPr>
              <a:t>标</a:t>
            </a:r>
            <a:r>
              <a:rPr lang="en-US" altLang="zh-CN" sz="1100" b="1" dirty="0" smtClean="0">
                <a:solidFill>
                  <a:srgbClr val="00B050"/>
                </a:solidFill>
              </a:rPr>
              <a:t>(scope 1&amp;2 2</a:t>
            </a:r>
            <a:r>
              <a:rPr lang="en-US" altLang="zh-CN" sz="1100" b="1" dirty="0">
                <a:solidFill>
                  <a:srgbClr val="00B050"/>
                </a:solidFill>
              </a:rPr>
              <a:t>%/YOY</a:t>
            </a:r>
            <a:r>
              <a:rPr lang="en-US" altLang="zh-CN" sz="1100" b="1" dirty="0" smtClean="0">
                <a:solidFill>
                  <a:srgbClr val="00B050"/>
                </a:solidFill>
              </a:rPr>
              <a:t>)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>
                <a:solidFill>
                  <a:srgbClr val="00B050"/>
                </a:solidFill>
              </a:rPr>
              <a:t>节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电</a:t>
            </a:r>
            <a:r>
              <a:rPr lang="en-US" altLang="zh-CN" sz="1100" b="1" dirty="0" smtClean="0">
                <a:solidFill>
                  <a:srgbClr val="00B050"/>
                </a:solidFill>
              </a:rPr>
              <a:t>2% YOY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 smtClean="0">
                <a:solidFill>
                  <a:srgbClr val="00B050"/>
                </a:solidFill>
              </a:rPr>
              <a:t>集团供</a:t>
            </a:r>
            <a:r>
              <a:rPr lang="zh-CN" altLang="en-US" sz="1100" b="1" dirty="0">
                <a:solidFill>
                  <a:srgbClr val="00B050"/>
                </a:solidFill>
              </a:rPr>
              <a:t>应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链管理标准</a:t>
            </a:r>
            <a:endParaRPr lang="en-US" altLang="zh-CN" sz="1100" b="1" dirty="0" smtClean="0">
              <a:solidFill>
                <a:srgbClr val="00B050"/>
              </a:solidFill>
            </a:endParaRPr>
          </a:p>
          <a:p>
            <a:r>
              <a:rPr lang="zh-CN" altLang="en-US" sz="1100" b="1" dirty="0" smtClean="0">
                <a:solidFill>
                  <a:srgbClr val="00B050"/>
                </a:solidFill>
              </a:rPr>
              <a:t>（</a:t>
            </a:r>
            <a:r>
              <a:rPr lang="en-US" altLang="zh-CN" sz="1100" b="1" dirty="0" smtClean="0">
                <a:solidFill>
                  <a:srgbClr val="00B050"/>
                </a:solidFill>
              </a:rPr>
              <a:t>exclude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减碳）</a:t>
            </a:r>
            <a:endParaRPr lang="en-US" altLang="zh-CN" sz="1100" b="1" dirty="0">
              <a:solidFill>
                <a:srgbClr val="00B050"/>
              </a:solidFill>
            </a:endParaRPr>
          </a:p>
          <a:p>
            <a:endParaRPr lang="en-US" altLang="zh-CN" sz="1100" b="1" dirty="0" smtClean="0">
              <a:solidFill>
                <a:srgbClr val="00B050"/>
              </a:solidFill>
            </a:endParaRPr>
          </a:p>
          <a:p>
            <a:endParaRPr lang="en-US" altLang="zh-CN" sz="1100" b="1" dirty="0">
              <a:solidFill>
                <a:srgbClr val="00B050"/>
              </a:solidFill>
            </a:endParaRPr>
          </a:p>
          <a:p>
            <a:endParaRPr lang="en-US" altLang="zh-CN" sz="1100" b="1" dirty="0" smtClean="0">
              <a:solidFill>
                <a:srgbClr val="00B050"/>
              </a:solidFill>
            </a:endParaRPr>
          </a:p>
          <a:p>
            <a:endParaRPr lang="en-US" altLang="zh-CN" sz="1100" b="1" dirty="0">
              <a:solidFill>
                <a:srgbClr val="00B05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zh-CN" altLang="en-US" sz="1100" b="1" dirty="0" smtClean="0">
                <a:solidFill>
                  <a:srgbClr val="0000FF"/>
                </a:solidFill>
              </a:rPr>
              <a:t>上</a:t>
            </a:r>
            <a:r>
              <a:rPr lang="zh-CN" altLang="en-US" sz="1100" b="1" dirty="0">
                <a:solidFill>
                  <a:srgbClr val="0000FF"/>
                </a:solidFill>
              </a:rPr>
              <a:t>海</a:t>
            </a:r>
            <a:r>
              <a:rPr lang="en-US" altLang="zh-CN" sz="1100" b="1" dirty="0">
                <a:solidFill>
                  <a:srgbClr val="0000FF"/>
                </a:solidFill>
              </a:rPr>
              <a:t>/</a:t>
            </a:r>
            <a:r>
              <a:rPr lang="zh-CN" altLang="en-US" sz="1100" b="1" dirty="0">
                <a:solidFill>
                  <a:srgbClr val="0000FF"/>
                </a:solidFill>
              </a:rPr>
              <a:t>昆山太阳能</a:t>
            </a:r>
            <a:endParaRPr lang="en-US" altLang="zh-CN" sz="1100" b="1" dirty="0">
              <a:solidFill>
                <a:srgbClr val="0000FF"/>
              </a:solidFill>
            </a:endParaRPr>
          </a:p>
          <a:p>
            <a:endParaRPr lang="zh-CN" altLang="en-US" sz="1100" b="1" dirty="0">
              <a:solidFill>
                <a:srgbClr val="00B05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900315" y="1734256"/>
            <a:ext cx="1733346" cy="2982532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700" b="1" dirty="0"/>
          </a:p>
          <a:p>
            <a:endParaRPr lang="en-US" altLang="zh-CN" sz="700" b="1" dirty="0"/>
          </a:p>
        </p:txBody>
      </p:sp>
      <p:sp>
        <p:nvSpPr>
          <p:cNvPr id="44" name="矩形 43"/>
          <p:cNvSpPr/>
          <p:nvPr/>
        </p:nvSpPr>
        <p:spPr>
          <a:xfrm>
            <a:off x="1887709" y="1734256"/>
            <a:ext cx="1708325" cy="2982532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FF000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 smtClean="0">
                <a:solidFill>
                  <a:srgbClr val="FF0000"/>
                </a:solidFill>
              </a:rPr>
              <a:t>苏</a:t>
            </a:r>
            <a:r>
              <a:rPr lang="zh-CN" altLang="en-US" sz="1100" b="1" dirty="0">
                <a:solidFill>
                  <a:srgbClr val="FF0000"/>
                </a:solidFill>
              </a:rPr>
              <a:t>州</a:t>
            </a:r>
            <a:r>
              <a:rPr lang="en-US" altLang="zh-CN" sz="1100" b="1" dirty="0">
                <a:solidFill>
                  <a:srgbClr val="FF0000"/>
                </a:solidFill>
              </a:rPr>
              <a:t>/</a:t>
            </a:r>
            <a:r>
              <a:rPr lang="zh-CN" altLang="en-US" sz="1100" b="1" dirty="0">
                <a:solidFill>
                  <a:srgbClr val="FF0000"/>
                </a:solidFill>
              </a:rPr>
              <a:t>昆山</a:t>
            </a:r>
            <a:r>
              <a:rPr lang="en-US" altLang="zh-CN" sz="1100" b="1" dirty="0">
                <a:solidFill>
                  <a:srgbClr val="FF0000"/>
                </a:solidFill>
              </a:rPr>
              <a:t>/</a:t>
            </a:r>
            <a:r>
              <a:rPr lang="zh-CN" altLang="en-US" sz="1100" b="1" dirty="0">
                <a:solidFill>
                  <a:srgbClr val="FF0000"/>
                </a:solidFill>
              </a:rPr>
              <a:t>上海</a:t>
            </a:r>
            <a:r>
              <a:rPr lang="en-US" altLang="zh-CN" sz="1100" b="1" dirty="0">
                <a:solidFill>
                  <a:srgbClr val="FF0000"/>
                </a:solidFill>
              </a:rPr>
              <a:t>/</a:t>
            </a:r>
            <a:r>
              <a:rPr lang="zh-CN" altLang="en-US" sz="1100" b="1" dirty="0">
                <a:solidFill>
                  <a:srgbClr val="FF0000"/>
                </a:solidFill>
              </a:rPr>
              <a:t>威海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/(MLK)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100" b="1" dirty="0">
                <a:solidFill>
                  <a:srgbClr val="FF0000"/>
                </a:solidFill>
              </a:rPr>
              <a:t>ESG</a:t>
            </a:r>
            <a:r>
              <a:rPr lang="zh-CN" altLang="en-US" sz="1100" b="1" dirty="0">
                <a:solidFill>
                  <a:srgbClr val="FF0000"/>
                </a:solidFill>
              </a:rPr>
              <a:t>揭露网页</a:t>
            </a:r>
            <a:r>
              <a:rPr lang="en-US" altLang="zh-CN" sz="1100" b="1" dirty="0">
                <a:solidFill>
                  <a:srgbClr val="FF0000"/>
                </a:solidFill>
              </a:rPr>
              <a:t>&amp;</a:t>
            </a:r>
            <a:r>
              <a:rPr lang="zh-CN" altLang="en-US" sz="1100" b="1" dirty="0">
                <a:solidFill>
                  <a:srgbClr val="FF0000"/>
                </a:solidFill>
              </a:rPr>
              <a:t>年度报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告</a:t>
            </a:r>
            <a:endParaRPr lang="en-US" altLang="zh-CN" sz="1100" b="1" dirty="0" smtClean="0">
              <a:solidFill>
                <a:srgbClr val="FF000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>
              <a:solidFill>
                <a:srgbClr val="FF000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en-US" altLang="zh-CN" sz="1100" b="1" dirty="0" smtClean="0">
                <a:solidFill>
                  <a:srgbClr val="00B050"/>
                </a:solidFill>
              </a:rPr>
              <a:t>MLK/AT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纳入</a:t>
            </a:r>
            <a:r>
              <a:rPr lang="en-US" altLang="zh-CN" sz="1100" b="1" dirty="0" smtClean="0">
                <a:solidFill>
                  <a:srgbClr val="00B050"/>
                </a:solidFill>
              </a:rPr>
              <a:t>EHS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风险查核</a:t>
            </a:r>
            <a:endParaRPr lang="en-US" altLang="zh-CN" sz="1100" b="1" dirty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 smtClean="0">
                <a:solidFill>
                  <a:srgbClr val="00B050"/>
                </a:solidFill>
              </a:rPr>
              <a:t>碳排</a:t>
            </a:r>
            <a:r>
              <a:rPr lang="en-US" altLang="zh-CN" sz="1100" b="1" dirty="0" smtClean="0">
                <a:solidFill>
                  <a:srgbClr val="00B050"/>
                </a:solidFill>
              </a:rPr>
              <a:t>-2% YOY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 smtClean="0">
                <a:solidFill>
                  <a:srgbClr val="00B050"/>
                </a:solidFill>
              </a:rPr>
              <a:t>绿电策略采购</a:t>
            </a: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>
                <a:solidFill>
                  <a:srgbClr val="00B050"/>
                </a:solidFill>
              </a:rPr>
              <a:t>供应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链减碳启动</a:t>
            </a: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>
                <a:solidFill>
                  <a:srgbClr val="00B050"/>
                </a:solidFill>
              </a:rPr>
              <a:t>废弃物循环再利用</a:t>
            </a:r>
            <a:r>
              <a:rPr lang="en-US" altLang="zh-CN" sz="1100" b="1" dirty="0">
                <a:solidFill>
                  <a:srgbClr val="00B050"/>
                </a:solidFill>
              </a:rPr>
              <a:t>%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>
                <a:solidFill>
                  <a:srgbClr val="00B050"/>
                </a:solidFill>
              </a:rPr>
              <a:t>节水专案启动</a:t>
            </a:r>
            <a:endParaRPr lang="en-US" altLang="zh-CN" sz="1100" b="1" dirty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>
                <a:solidFill>
                  <a:srgbClr val="0000FF"/>
                </a:solidFill>
              </a:rPr>
              <a:t>威海</a:t>
            </a:r>
            <a:r>
              <a:rPr lang="en-US" altLang="zh-CN" sz="1100" b="1" dirty="0">
                <a:solidFill>
                  <a:srgbClr val="0000FF"/>
                </a:solidFill>
              </a:rPr>
              <a:t>/MLK</a:t>
            </a:r>
            <a:r>
              <a:rPr lang="zh-CN" altLang="en-US" sz="1100" b="1" dirty="0">
                <a:solidFill>
                  <a:srgbClr val="0000FF"/>
                </a:solidFill>
              </a:rPr>
              <a:t>太阳</a:t>
            </a:r>
            <a:r>
              <a:rPr lang="zh-CN" altLang="en-US" sz="1100" b="1" dirty="0" smtClean="0">
                <a:solidFill>
                  <a:srgbClr val="0000FF"/>
                </a:solidFill>
              </a:rPr>
              <a:t>能</a:t>
            </a:r>
            <a:endParaRPr lang="en-US" altLang="zh-CN" sz="1100" b="1" dirty="0" smtClean="0">
              <a:solidFill>
                <a:srgbClr val="0000FF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721632" y="1717583"/>
            <a:ext cx="1733346" cy="299920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700" b="1" dirty="0"/>
          </a:p>
          <a:p>
            <a:endParaRPr lang="en-US" altLang="zh-CN" sz="700" b="1" dirty="0"/>
          </a:p>
        </p:txBody>
      </p:sp>
      <p:sp>
        <p:nvSpPr>
          <p:cNvPr id="46" name="矩形 45"/>
          <p:cNvSpPr/>
          <p:nvPr/>
        </p:nvSpPr>
        <p:spPr>
          <a:xfrm>
            <a:off x="3709026" y="1717583"/>
            <a:ext cx="1708325" cy="2999206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FF000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 smtClean="0">
                <a:solidFill>
                  <a:srgbClr val="FF0000"/>
                </a:solidFill>
              </a:rPr>
              <a:t>评估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3rd 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机构辅导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GRI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标准报告</a:t>
            </a:r>
            <a:endParaRPr lang="en-US" altLang="zh-CN" sz="1100" b="1" dirty="0" smtClean="0">
              <a:solidFill>
                <a:srgbClr val="FF000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>
                <a:solidFill>
                  <a:srgbClr val="00B050"/>
                </a:solidFill>
              </a:rPr>
              <a:t>碳排</a:t>
            </a:r>
            <a:r>
              <a:rPr lang="en-US" altLang="zh-CN" sz="1100" b="1" dirty="0">
                <a:solidFill>
                  <a:srgbClr val="00B050"/>
                </a:solidFill>
              </a:rPr>
              <a:t>-2% </a:t>
            </a:r>
            <a:r>
              <a:rPr lang="en-US" altLang="zh-CN" sz="1100" b="1" dirty="0" smtClean="0">
                <a:solidFill>
                  <a:srgbClr val="00B050"/>
                </a:solidFill>
              </a:rPr>
              <a:t>YOY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en-US" altLang="zh-CN" sz="1100" b="1" dirty="0" smtClean="0">
                <a:solidFill>
                  <a:srgbClr val="00B050"/>
                </a:solidFill>
              </a:rPr>
              <a:t>ESG</a:t>
            </a:r>
            <a:r>
              <a:rPr lang="zh-CN" altLang="en-US" sz="1100" b="1" dirty="0">
                <a:solidFill>
                  <a:srgbClr val="00B050"/>
                </a:solidFill>
              </a:rPr>
              <a:t>管理</a:t>
            </a:r>
            <a:r>
              <a:rPr lang="en-US" altLang="zh-CN" sz="1100" b="1" dirty="0" smtClean="0">
                <a:solidFill>
                  <a:srgbClr val="00B050"/>
                </a:solidFill>
              </a:rPr>
              <a:t>E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化</a:t>
            </a: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 smtClean="0">
                <a:solidFill>
                  <a:srgbClr val="0000FF"/>
                </a:solidFill>
              </a:rPr>
              <a:t>厂务老旧设施汰换减碳</a:t>
            </a:r>
            <a:r>
              <a:rPr lang="en-US" altLang="zh-CN" sz="1100" b="1" dirty="0" smtClean="0">
                <a:solidFill>
                  <a:srgbClr val="0000FF"/>
                </a:solidFill>
              </a:rPr>
              <a:t>(</a:t>
            </a:r>
            <a:r>
              <a:rPr lang="zh-CN" altLang="en-US" sz="1100" b="1" dirty="0" smtClean="0">
                <a:solidFill>
                  <a:srgbClr val="0000FF"/>
                </a:solidFill>
              </a:rPr>
              <a:t>低效</a:t>
            </a:r>
            <a:r>
              <a:rPr lang="en-US" altLang="zh-CN" sz="1100" b="1" dirty="0" smtClean="0">
                <a:solidFill>
                  <a:srgbClr val="0000FF"/>
                </a:solidFill>
              </a:rPr>
              <a:t>/</a:t>
            </a:r>
            <a:r>
              <a:rPr lang="zh-CN" altLang="en-US" sz="1100" b="1" dirty="0" smtClean="0">
                <a:solidFill>
                  <a:srgbClr val="0000FF"/>
                </a:solidFill>
              </a:rPr>
              <a:t>冷媒</a:t>
            </a:r>
            <a:r>
              <a:rPr lang="en-US" altLang="zh-CN" sz="1100" b="1" dirty="0" smtClean="0">
                <a:solidFill>
                  <a:srgbClr val="0000FF"/>
                </a:solidFill>
              </a:rPr>
              <a:t>/</a:t>
            </a:r>
            <a:r>
              <a:rPr lang="zh-CN" altLang="en-US" sz="1100" b="1" dirty="0" smtClean="0">
                <a:solidFill>
                  <a:srgbClr val="0000FF"/>
                </a:solidFill>
              </a:rPr>
              <a:t>消防药剂</a:t>
            </a:r>
            <a:r>
              <a:rPr lang="en-US" altLang="zh-CN" sz="1100" b="1" dirty="0" smtClean="0">
                <a:solidFill>
                  <a:srgbClr val="0000FF"/>
                </a:solidFill>
              </a:rPr>
              <a:t>..)</a:t>
            </a:r>
            <a:endParaRPr lang="en-US" altLang="zh-CN" sz="1100" b="1" dirty="0">
              <a:solidFill>
                <a:srgbClr val="0000FF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413223" y="1706936"/>
            <a:ext cx="1733346" cy="2984912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700" b="1" dirty="0"/>
          </a:p>
          <a:p>
            <a:endParaRPr lang="en-US" altLang="zh-CN" sz="700" b="1" dirty="0"/>
          </a:p>
        </p:txBody>
      </p:sp>
      <p:sp>
        <p:nvSpPr>
          <p:cNvPr id="48" name="矩形 47"/>
          <p:cNvSpPr/>
          <p:nvPr/>
        </p:nvSpPr>
        <p:spPr>
          <a:xfrm>
            <a:off x="7400617" y="1706936"/>
            <a:ext cx="1708325" cy="2984912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FF000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en-US" altLang="zh-CN" sz="1100" b="1" dirty="0" smtClean="0">
                <a:solidFill>
                  <a:srgbClr val="FF0000"/>
                </a:solidFill>
              </a:rPr>
              <a:t>2030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碳达峰，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2060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碳中和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/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>
              <a:solidFill>
                <a:srgbClr val="FF000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endParaRPr lang="en-US" altLang="zh-CN" sz="1100" b="1" dirty="0" smtClean="0">
              <a:solidFill>
                <a:srgbClr val="FF000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en-US" altLang="zh-CN" sz="1100" b="1" dirty="0" smtClean="0">
                <a:solidFill>
                  <a:srgbClr val="00B050"/>
                </a:solidFill>
              </a:rPr>
              <a:t>2020~30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减碳</a:t>
            </a:r>
            <a:r>
              <a:rPr lang="en-US" altLang="zh-CN" sz="1100" b="1" dirty="0" smtClean="0">
                <a:solidFill>
                  <a:srgbClr val="00B050"/>
                </a:solidFill>
              </a:rPr>
              <a:t>(20%)</a:t>
            </a:r>
            <a:endParaRPr lang="en-US" altLang="zh-CN" sz="1100" b="1" dirty="0">
              <a:solidFill>
                <a:srgbClr val="00B050"/>
              </a:solidFill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zh-CN" altLang="en-US" sz="1100" b="1" dirty="0">
                <a:solidFill>
                  <a:srgbClr val="00B050"/>
                </a:solidFill>
              </a:rPr>
              <a:t>标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杆企业</a:t>
            </a: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71450" indent="-79375">
              <a:buFont typeface="Wingdings" panose="05000000000000000000" pitchFamily="2" charset="2"/>
              <a:buChar char="ü"/>
            </a:pPr>
            <a:r>
              <a:rPr lang="en-US" altLang="zh-CN" sz="1100" b="1" dirty="0" smtClean="0">
                <a:solidFill>
                  <a:srgbClr val="00B050"/>
                </a:solidFill>
              </a:rPr>
              <a:t>Facility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能效</a:t>
            </a: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71450" indent="-79375">
              <a:buFont typeface="Wingdings" panose="05000000000000000000" pitchFamily="2" charset="2"/>
              <a:buChar char="ü"/>
            </a:pPr>
            <a:r>
              <a:rPr lang="zh-CN" altLang="en-US" sz="1100" b="1" dirty="0">
                <a:solidFill>
                  <a:srgbClr val="00B050"/>
                </a:solidFill>
              </a:rPr>
              <a:t>生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产能效</a:t>
            </a: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71450" indent="-79375">
              <a:buFont typeface="Wingdings" panose="05000000000000000000" pitchFamily="2" charset="2"/>
              <a:buChar char="ü"/>
            </a:pPr>
            <a:r>
              <a:rPr lang="zh-CN" altLang="en-US" sz="1100" b="1" dirty="0">
                <a:solidFill>
                  <a:srgbClr val="00B050"/>
                </a:solidFill>
              </a:rPr>
              <a:t>原物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料</a:t>
            </a:r>
            <a:r>
              <a:rPr lang="en-US" altLang="zh-CN" sz="1100" b="1" dirty="0" smtClean="0">
                <a:solidFill>
                  <a:srgbClr val="00B050"/>
                </a:solidFill>
              </a:rPr>
              <a:t>/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产值</a:t>
            </a:r>
            <a:endParaRPr lang="en-US" altLang="zh-CN" sz="1100" b="1" dirty="0" smtClean="0">
              <a:solidFill>
                <a:srgbClr val="00B050"/>
              </a:solidFill>
            </a:endParaRPr>
          </a:p>
          <a:p>
            <a:pPr marL="171450" indent="-79375">
              <a:buFont typeface="Wingdings" panose="05000000000000000000" pitchFamily="2" charset="2"/>
              <a:buChar char="ü"/>
            </a:pPr>
            <a:r>
              <a:rPr lang="zh-CN" altLang="en-US" sz="1100" b="1" dirty="0">
                <a:solidFill>
                  <a:srgbClr val="00B050"/>
                </a:solidFill>
              </a:rPr>
              <a:t>回</a:t>
            </a:r>
            <a:r>
              <a:rPr lang="zh-CN" altLang="en-US" sz="1100" b="1" dirty="0" smtClean="0">
                <a:solidFill>
                  <a:srgbClr val="00B050"/>
                </a:solidFill>
              </a:rPr>
              <a:t>收再利用</a:t>
            </a:r>
            <a:endParaRPr lang="en-US" altLang="zh-CN" sz="1100" b="1" dirty="0">
              <a:solidFill>
                <a:srgbClr val="00B050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606256" y="1176272"/>
            <a:ext cx="959238" cy="31547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2028(30)</a:t>
            </a:r>
            <a:endParaRPr lang="zh-CN" altLang="en-US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472" y="792800"/>
            <a:ext cx="900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目</a:t>
            </a:r>
            <a:r>
              <a:rPr lang="zh-CN" altLang="en-US" sz="1800" dirty="0" smtClean="0"/>
              <a:t>标：非</a:t>
            </a:r>
            <a:r>
              <a:rPr lang="en-US" altLang="zh-CN" sz="1800" dirty="0" smtClean="0"/>
              <a:t>ESG</a:t>
            </a:r>
            <a:r>
              <a:rPr lang="zh-CN" altLang="en-US" sz="1800" dirty="0" smtClean="0"/>
              <a:t>做到业界标杆，而是协助集团厂区在</a:t>
            </a:r>
            <a:r>
              <a:rPr lang="en-US" altLang="zh-CN" sz="1800" dirty="0" smtClean="0"/>
              <a:t>ESG</a:t>
            </a:r>
            <a:r>
              <a:rPr lang="zh-CN" altLang="en-US" sz="1800" dirty="0" smtClean="0"/>
              <a:t>路上，达到具有竞争力的标杆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520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r="33835" b="5319"/>
          <a:stretch/>
        </p:blipFill>
        <p:spPr>
          <a:xfrm>
            <a:off x="379946" y="1424026"/>
            <a:ext cx="3196484" cy="199879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751443" y="1502081"/>
            <a:ext cx="3098288" cy="324299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14300" dir="6000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7860" y="2536419"/>
            <a:ext cx="527527" cy="127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51443" y="1318350"/>
            <a:ext cx="3098288" cy="5050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企业永续 </a:t>
            </a:r>
            <a:r>
              <a:rPr lang="en-US" altLang="zh-CN" sz="11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(CSR/ESG)</a:t>
            </a:r>
            <a:endParaRPr lang="zh-CN" altLang="en-US" sz="1100" dirty="0">
              <a:solidFill>
                <a:srgbClr val="FF0000"/>
              </a:solidFill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86259" y="2283214"/>
            <a:ext cx="1152000" cy="396000"/>
          </a:xfrm>
          <a:prstGeom prst="rect">
            <a:avLst/>
          </a:prstGeom>
          <a:solidFill>
            <a:srgbClr val="689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000" u="sng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责任采购</a:t>
            </a:r>
            <a:endParaRPr lang="en-US" altLang="zh-CN" sz="1000" u="sng" dirty="0" smtClean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spcBef>
                <a:spcPts val="300"/>
              </a:spcBef>
            </a:pPr>
            <a:r>
              <a:rPr lang="en-US" altLang="zh-CN" sz="6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(</a:t>
            </a:r>
            <a:r>
              <a:rPr lang="zh-CN" altLang="en-US" sz="6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供应链管理</a:t>
            </a:r>
            <a:r>
              <a:rPr lang="zh-CN" altLang="en-US" sz="6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和</a:t>
            </a:r>
            <a:r>
              <a:rPr lang="zh-CN" altLang="en-US" sz="6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冲突矿产管理</a:t>
            </a:r>
            <a:r>
              <a:rPr lang="en-US" altLang="zh-CN" sz="6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)</a:t>
            </a:r>
            <a:endParaRPr lang="zh-CN" altLang="en-US" sz="60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86259" y="1816771"/>
            <a:ext cx="1152000" cy="396000"/>
          </a:xfrm>
          <a:prstGeom prst="rect">
            <a:avLst/>
          </a:prstGeom>
          <a:solidFill>
            <a:srgbClr val="689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000" u="sng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合规</a:t>
            </a:r>
            <a:r>
              <a:rPr lang="zh-CN" altLang="en-US" sz="1000" u="sng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经营</a:t>
            </a:r>
            <a:endParaRPr lang="en-US" altLang="zh-CN" sz="1000" u="sng" dirty="0" smtClean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spcBef>
                <a:spcPts val="300"/>
              </a:spcBef>
            </a:pPr>
            <a:r>
              <a:rPr lang="en-US" altLang="zh-CN" sz="6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(</a:t>
            </a:r>
            <a:r>
              <a:rPr lang="zh-CN" altLang="en-US" sz="6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法令遵循</a:t>
            </a:r>
            <a:r>
              <a:rPr lang="en-US" altLang="zh-CN" sz="6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)</a:t>
            </a:r>
          </a:p>
        </p:txBody>
      </p:sp>
      <p:sp>
        <p:nvSpPr>
          <p:cNvPr id="14" name="矩形 13"/>
          <p:cNvSpPr/>
          <p:nvPr/>
        </p:nvSpPr>
        <p:spPr>
          <a:xfrm>
            <a:off x="7686259" y="2749657"/>
            <a:ext cx="1152000" cy="396000"/>
          </a:xfrm>
          <a:prstGeom prst="rect">
            <a:avLst/>
          </a:prstGeom>
          <a:solidFill>
            <a:srgbClr val="68990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000" u="sng" dirty="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雇佣管理</a:t>
            </a:r>
            <a:endParaRPr lang="en-US" altLang="zh-CN" sz="1000" u="sng" dirty="0" smtClean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spcBef>
                <a:spcPts val="300"/>
              </a:spcBef>
            </a:pPr>
            <a:r>
              <a:rPr lang="en-US" altLang="zh-CN" sz="600" dirty="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(</a:t>
            </a:r>
            <a:r>
              <a:rPr lang="zh-CN" altLang="en-US" sz="600" dirty="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人权管理</a:t>
            </a:r>
            <a:r>
              <a:rPr lang="en-US" altLang="zh-CN" sz="600" dirty="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/</a:t>
            </a:r>
            <a:r>
              <a:rPr lang="zh-CN" altLang="en-US" sz="600" dirty="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职业健康安全</a:t>
            </a:r>
            <a:r>
              <a:rPr lang="en-US" altLang="zh-CN" sz="600" dirty="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)</a:t>
            </a:r>
            <a:endParaRPr lang="zh-CN" altLang="en-US" sz="6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86259" y="3216100"/>
            <a:ext cx="1152000" cy="396000"/>
          </a:xfrm>
          <a:prstGeom prst="rect">
            <a:avLst/>
          </a:prstGeom>
          <a:solidFill>
            <a:srgbClr val="689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000" u="sng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创新服务</a:t>
            </a:r>
            <a:endParaRPr lang="en-US" altLang="zh-CN" sz="1000" u="sng" dirty="0" smtClean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spcBef>
                <a:spcPts val="300"/>
              </a:spcBef>
            </a:pPr>
            <a:r>
              <a:rPr lang="en-US" altLang="zh-CN" sz="6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(</a:t>
            </a:r>
            <a:r>
              <a:rPr lang="zh-CN" altLang="en-US" sz="6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创新</a:t>
            </a:r>
            <a:r>
              <a:rPr lang="zh-CN" altLang="en-US" sz="6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研发</a:t>
            </a:r>
            <a:r>
              <a:rPr lang="en-US" altLang="zh-CN" sz="6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/</a:t>
            </a:r>
            <a:r>
              <a:rPr lang="zh-CN" altLang="en-US" sz="6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客户关系管理</a:t>
            </a:r>
            <a:r>
              <a:rPr lang="en-US" altLang="zh-CN" sz="6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)</a:t>
            </a:r>
            <a:endParaRPr lang="zh-CN" altLang="en-US" sz="60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86259" y="4287987"/>
            <a:ext cx="1152000" cy="396000"/>
          </a:xfrm>
          <a:prstGeom prst="rect">
            <a:avLst/>
          </a:prstGeom>
          <a:solidFill>
            <a:srgbClr val="689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000" u="sng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社会公益</a:t>
            </a:r>
            <a:endParaRPr lang="en-US" altLang="zh-CN" sz="1000" u="sng" dirty="0" smtClean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spcBef>
                <a:spcPts val="300"/>
              </a:spcBef>
            </a:pPr>
            <a:r>
              <a:rPr lang="en-US" altLang="zh-CN" sz="6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(</a:t>
            </a:r>
            <a:r>
              <a:rPr lang="zh-CN" altLang="en-US" sz="6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社会公益</a:t>
            </a:r>
            <a:r>
              <a:rPr lang="en-US" altLang="zh-CN" sz="600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)</a:t>
            </a:r>
            <a:endParaRPr lang="zh-CN" altLang="en-US" sz="60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86259" y="3682543"/>
            <a:ext cx="1152000" cy="540000"/>
          </a:xfrm>
          <a:prstGeom prst="rect">
            <a:avLst/>
          </a:prstGeom>
          <a:solidFill>
            <a:srgbClr val="68990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000" u="sng" dirty="0" smtClean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绿色制造与低碳转型</a:t>
            </a:r>
            <a:endParaRPr lang="en-US" altLang="zh-CN" sz="1000" u="sng" dirty="0" smtClean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spcBef>
                <a:spcPts val="300"/>
              </a:spcBef>
            </a:pPr>
            <a:r>
              <a:rPr lang="en-US" altLang="zh-CN" sz="600" dirty="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(</a:t>
            </a:r>
            <a:r>
              <a:rPr lang="zh-CN" altLang="en-US" sz="600" dirty="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能源管理</a:t>
            </a:r>
            <a:r>
              <a:rPr lang="en-US" altLang="zh-CN" sz="600" dirty="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/</a:t>
            </a:r>
            <a:r>
              <a:rPr lang="zh-CN" altLang="en-US" sz="600" dirty="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水资源管理</a:t>
            </a:r>
            <a:r>
              <a:rPr lang="en-US" altLang="zh-CN" sz="600" dirty="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/</a:t>
            </a:r>
            <a:r>
              <a:rPr lang="zh-CN" altLang="en-US" sz="600" dirty="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废弃物</a:t>
            </a:r>
            <a:endParaRPr lang="en-US" altLang="zh-CN" sz="600" dirty="0" smtClean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ctr">
              <a:spcBef>
                <a:spcPts val="300"/>
              </a:spcBef>
            </a:pPr>
            <a:r>
              <a:rPr lang="zh-CN" altLang="en-US" sz="600" dirty="0" smtClean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管理</a:t>
            </a:r>
            <a:r>
              <a:rPr lang="en-US" altLang="zh-CN" sz="600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)</a:t>
            </a:r>
            <a:endParaRPr lang="zh-CN" altLang="en-US" sz="6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04452" y="1816772"/>
            <a:ext cx="1842052" cy="2867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zh-CN" altLang="en-US" sz="1000" b="1" kern="1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合规经营：</a:t>
            </a:r>
            <a:endParaRPr lang="en-US" altLang="zh-CN" sz="1000" b="1" kern="100" dirty="0" smtClean="0">
              <a:solidFill>
                <a:schemeClr val="tx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900" kern="1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日月</a:t>
            </a:r>
            <a:r>
              <a:rPr lang="zh-CN" altLang="zh-CN" sz="900" kern="10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新集团从事所有经营活动均力求符合相关法令规定，为了确保对于法规遵循的落实，日月新集团持续关注任何影响营运之政策与法令，并建立合规经营之企业</a:t>
            </a:r>
            <a:r>
              <a:rPr lang="zh-CN" altLang="zh-CN" sz="900" kern="1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文化</a:t>
            </a:r>
            <a:r>
              <a:rPr lang="en-US" altLang="zh-CN" sz="900" kern="10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…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CN" altLang="en-US" sz="1000" b="1" kern="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责任采购：</a:t>
            </a:r>
          </a:p>
          <a:p>
            <a:r>
              <a:rPr lang="zh-CN" altLang="zh-CN" sz="900" kern="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日月新集团致力于建立供应商伙伴关系，要求供应链具备安全的工作环境，其员工受到尊重并享有尊严，且其营运对环境负责并符合商业</a:t>
            </a:r>
            <a:r>
              <a:rPr lang="zh-CN" altLang="zh-CN" sz="900" kern="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道德</a:t>
            </a:r>
            <a:r>
              <a:rPr lang="en-US" altLang="zh-CN" sz="900" kern="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…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CN" altLang="en-US" sz="1000" b="1" kern="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雇佣管理：</a:t>
            </a:r>
            <a:endParaRPr lang="en-US" altLang="zh-CN" sz="1000" b="1" kern="0" dirty="0">
              <a:solidFill>
                <a:schemeClr val="tx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zh-CN" altLang="zh-CN" sz="900" kern="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为维护日月新集团及其子公司之员工及价值链伙伴（包含客户、供应商</a:t>
            </a:r>
            <a:r>
              <a:rPr lang="en-US" altLang="zh-CN" sz="900" kern="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/</a:t>
            </a:r>
            <a:r>
              <a:rPr lang="zh-CN" altLang="zh-CN" sz="900" kern="0" dirty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承揽商、代理商、合资企业及联盟伙伴、地方社区）的基本人权，促进环境、社会、经济之永</a:t>
            </a:r>
            <a:r>
              <a:rPr lang="zh-CN" altLang="zh-CN" sz="900" kern="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续</a:t>
            </a:r>
            <a:r>
              <a:rPr lang="en-US" altLang="zh-CN" sz="900" kern="0" dirty="0" smtClean="0">
                <a:solidFill>
                  <a:schemeClr val="tx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…</a:t>
            </a:r>
            <a:endParaRPr lang="en-US" altLang="zh-CN" sz="1000" b="1" kern="100" dirty="0" smtClean="0">
              <a:solidFill>
                <a:schemeClr val="tx1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925387" y="1745919"/>
            <a:ext cx="4867593" cy="854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5751443" y="1334156"/>
            <a:ext cx="3098288" cy="3410922"/>
          </a:xfrm>
          <a:prstGeom prst="roundRect">
            <a:avLst>
              <a:gd name="adj" fmla="val 3928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18" name="标题 2"/>
          <p:cNvSpPr>
            <a:spLocks noGrp="1"/>
          </p:cNvSpPr>
          <p:nvPr>
            <p:ph type="title"/>
          </p:nvPr>
        </p:nvSpPr>
        <p:spPr>
          <a:xfrm>
            <a:off x="397860" y="324000"/>
            <a:ext cx="7886700" cy="504000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ea typeface="思源黑体 Bold" panose="020B0800000000000000" pitchFamily="34" charset="-122"/>
              </a:rPr>
              <a:t>ESG</a:t>
            </a:r>
            <a:r>
              <a:rPr lang="zh-CN" altLang="en-US" dirty="0" smtClean="0">
                <a:solidFill>
                  <a:schemeClr val="tx1"/>
                </a:solidFill>
                <a:ea typeface="思源黑体 Bold" panose="020B0800000000000000" pitchFamily="34" charset="-122"/>
              </a:rPr>
              <a:t>揭露</a:t>
            </a:r>
            <a:endParaRPr lang="zh-CN" altLang="en-US" dirty="0">
              <a:solidFill>
                <a:schemeClr val="tx1"/>
              </a:solidFill>
              <a:ea typeface="思源黑体 Bold" panose="020B08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4897" y="797353"/>
            <a:ext cx="8570476" cy="1189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zh-CN" altLang="en-US" sz="1050" dirty="0">
              <a:solidFill>
                <a:schemeClr val="tx1"/>
              </a:solidFill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5095" y="811516"/>
            <a:ext cx="8408209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1100" dirty="0" smtClean="0"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6</a:t>
            </a:r>
            <a:r>
              <a:rPr lang="zh-CN" altLang="en-US" sz="1100" dirty="0"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大构面</a:t>
            </a:r>
            <a:r>
              <a:rPr lang="zh-CN" altLang="en-US" sz="1100" dirty="0" smtClean="0"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，目前揭露</a:t>
            </a:r>
            <a:r>
              <a:rPr lang="zh-CN" altLang="en-US" sz="1100" dirty="0"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内容依总部地点揭露于</a:t>
            </a:r>
            <a:r>
              <a:rPr lang="en-US" altLang="zh-CN" sz="1100" dirty="0"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ATX </a:t>
            </a:r>
            <a:r>
              <a:rPr lang="en-US" altLang="zh-CN" sz="1100" dirty="0" smtClean="0"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SZ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altLang="zh-CN" sz="1100" dirty="0" smtClean="0"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ATX</a:t>
            </a:r>
            <a:r>
              <a:rPr lang="zh-CN" altLang="en-US" sz="1100" dirty="0" smtClean="0"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揭露整体呈现如下：</a:t>
            </a:r>
            <a:endParaRPr lang="zh-CN" altLang="en-US" sz="1100" dirty="0">
              <a:solidFill>
                <a:srgbClr val="0000FF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 l="12286" t="16936" r="15619" b="9401"/>
          <a:stretch/>
        </p:blipFill>
        <p:spPr>
          <a:xfrm>
            <a:off x="2226110" y="2770807"/>
            <a:ext cx="3431372" cy="1972124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 rot="5400000">
            <a:off x="3392026" y="2218016"/>
            <a:ext cx="312105" cy="360403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079" y="1257068"/>
            <a:ext cx="3132000" cy="18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AS IS</a:t>
            </a: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：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http://www.atxsemicon.com</a:t>
            </a:r>
            <a:r>
              <a:rPr lang="zh-CN" alt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  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34491" y="2581603"/>
            <a:ext cx="3420000" cy="18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TO BE</a:t>
            </a: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100" dirty="0" smtClean="0">
                <a:solidFill>
                  <a:schemeClr val="bg1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http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://atx.sent.run/develop/responsibility#zrcg </a:t>
            </a:r>
          </a:p>
        </p:txBody>
      </p:sp>
    </p:spTree>
    <p:extLst>
      <p:ext uri="{BB962C8B-B14F-4D97-AF65-F5344CB8AC3E}">
        <p14:creationId xmlns:p14="http://schemas.microsoft.com/office/powerpoint/2010/main" val="39932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39525"/>
              </p:ext>
            </p:extLst>
          </p:nvPr>
        </p:nvGraphicFramePr>
        <p:xfrm>
          <a:off x="459644" y="889571"/>
          <a:ext cx="8269706" cy="339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787">
                  <a:extLst>
                    <a:ext uri="{9D8B030D-6E8A-4147-A177-3AD203B41FA5}">
                      <a16:colId xmlns:a16="http://schemas.microsoft.com/office/drawing/2014/main" val="507780158"/>
                    </a:ext>
                  </a:extLst>
                </a:gridCol>
                <a:gridCol w="2682419">
                  <a:extLst>
                    <a:ext uri="{9D8B030D-6E8A-4147-A177-3AD203B41FA5}">
                      <a16:colId xmlns:a16="http://schemas.microsoft.com/office/drawing/2014/main" val="3552918979"/>
                    </a:ext>
                  </a:extLst>
                </a:gridCol>
                <a:gridCol w="4595500">
                  <a:extLst>
                    <a:ext uri="{9D8B030D-6E8A-4147-A177-3AD203B41FA5}">
                      <a16:colId xmlns:a16="http://schemas.microsoft.com/office/drawing/2014/main" val="4115791631"/>
                    </a:ext>
                  </a:extLst>
                </a:gridCol>
              </a:tblGrid>
              <a:tr h="420751">
                <a:tc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AS IS</a:t>
                      </a:r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TO BE</a:t>
                      </a:r>
                    </a:p>
                    <a:p>
                      <a:pPr algn="ctr"/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</a:rPr>
                        <a:t>差异及新增</a:t>
                      </a: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69522"/>
                  </a:ext>
                </a:extLst>
              </a:tr>
              <a:tr h="2661175">
                <a:tc>
                  <a:txBody>
                    <a:bodyPr/>
                    <a:lstStyle/>
                    <a:p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</a:rPr>
                        <a:t>做法</a:t>
                      </a:r>
                      <a:endParaRPr lang="zh-CN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减碳（</a:t>
                      </a:r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2020-30</a:t>
                      </a:r>
                      <a:r>
                        <a:rPr lang="zh-CN" altLang="en-US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，</a:t>
                      </a:r>
                      <a:r>
                        <a:rPr lang="en-US" altLang="zh-CN" sz="105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scope 1+2</a:t>
                      </a:r>
                      <a:r>
                        <a:rPr lang="zh-CN" altLang="en-US" sz="1050" baseline="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 碳排密度降低</a:t>
                      </a:r>
                      <a:r>
                        <a:rPr lang="en-US" altLang="zh-CN" sz="1050" baseline="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20%</a:t>
                      </a:r>
                      <a:r>
                        <a:rPr lang="zh-CN" altLang="en-US" sz="1050" baseline="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）</a:t>
                      </a:r>
                      <a:endParaRPr lang="en-US" altLang="zh-CN" sz="1050" baseline="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  <a:p>
                      <a:r>
                        <a:rPr lang="en-US" altLang="zh-CN" sz="1050" baseline="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1. SCOPE 2: </a:t>
                      </a:r>
                      <a:r>
                        <a:rPr lang="zh-CN" altLang="en-US" sz="1050" baseline="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节电：耗电密度年度减量</a:t>
                      </a:r>
                      <a:r>
                        <a:rPr lang="en-US" altLang="zh-CN" sz="1050" baseline="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2%</a:t>
                      </a:r>
                      <a:endParaRPr lang="zh-CN" altLang="en-US" sz="105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zh-CN" sz="1050" baseline="0" dirty="0" smtClean="0">
                          <a:solidFill>
                            <a:schemeClr val="tx1"/>
                          </a:solidFill>
                        </a:rPr>
                        <a:t>scope 1</a:t>
                      </a:r>
                      <a:r>
                        <a:rPr lang="zh-CN" altLang="en-US" sz="1050" baseline="0" dirty="0" smtClean="0">
                          <a:solidFill>
                            <a:schemeClr val="tx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：</a:t>
                      </a:r>
                      <a:endParaRPr lang="en-US" altLang="zh-CN" sz="1050" baseline="0" dirty="0" smtClean="0">
                        <a:solidFill>
                          <a:schemeClr val="tx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  <a:p>
                      <a:pPr marL="265113" marR="0" lvl="0" indent="-1809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050" baseline="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锅炉</a:t>
                      </a:r>
                      <a:r>
                        <a:rPr lang="en-US" altLang="zh-CN" sz="1050" baseline="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/</a:t>
                      </a:r>
                      <a:r>
                        <a:rPr lang="zh-CN" altLang="en-US" sz="1050" b="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冷媒</a:t>
                      </a:r>
                      <a:r>
                        <a:rPr lang="en-US" altLang="zh-CN" sz="1050" b="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050" b="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灭火器</a:t>
                      </a:r>
                      <a:r>
                        <a:rPr lang="en-US" altLang="zh-CN" sz="1050" b="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050" b="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变电站断路器</a:t>
                      </a:r>
                      <a:r>
                        <a:rPr lang="en-US" altLang="zh-CN" sz="1050" b="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050" b="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化粪池</a:t>
                      </a:r>
                      <a:r>
                        <a:rPr lang="en-US" altLang="zh-CN" sz="1050" b="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——FAC</a:t>
                      </a:r>
                      <a:endParaRPr lang="en-US" altLang="zh-CN" sz="1050" baseline="0" dirty="0" smtClean="0">
                        <a:solidFill>
                          <a:srgbClr val="0000FF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  <a:p>
                      <a:pPr marL="265113" marR="0" lvl="0" indent="-1809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050" baseline="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叉车</a:t>
                      </a:r>
                      <a:r>
                        <a:rPr lang="en-US" altLang="zh-CN" sz="1050" baseline="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/</a:t>
                      </a:r>
                      <a:r>
                        <a:rPr lang="zh-CN" altLang="en-US" sz="1050" baseline="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公务车</a:t>
                      </a:r>
                      <a:r>
                        <a:rPr lang="en-US" altLang="zh-CN" sz="1050" b="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——LOG/GA</a:t>
                      </a:r>
                    </a:p>
                    <a:p>
                      <a:pPr algn="l"/>
                      <a:r>
                        <a:rPr lang="en-US" altLang="zh-CN" sz="1050" baseline="0" dirty="0" smtClean="0">
                          <a:solidFill>
                            <a:schemeClr val="tx1"/>
                          </a:solidFill>
                        </a:rPr>
                        <a:t>2. Scope 2:</a:t>
                      </a:r>
                    </a:p>
                    <a:p>
                      <a:pPr marL="265113" indent="-180975" algn="l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050" b="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绿电采购定期调整</a:t>
                      </a:r>
                      <a:r>
                        <a:rPr lang="en-US" altLang="zh-CN" sz="1050" b="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——PUR</a:t>
                      </a:r>
                      <a:endParaRPr lang="en-US" altLang="zh-CN" sz="105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altLang="zh-CN" sz="1050" baseline="0" dirty="0" smtClean="0">
                          <a:solidFill>
                            <a:schemeClr val="tx1"/>
                          </a:solidFill>
                        </a:rPr>
                        <a:t>3. scope 3</a:t>
                      </a:r>
                      <a:r>
                        <a:rPr lang="zh-CN" altLang="en-US" sz="105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：</a:t>
                      </a:r>
                      <a:endParaRPr lang="en-US" altLang="zh-CN" sz="105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Normal" panose="020B0400000000000000" pitchFamily="34" charset="-122"/>
                        <a:cs typeface="Arial" panose="020B0604020202020204" pitchFamily="34" charset="0"/>
                      </a:endParaRPr>
                    </a:p>
                    <a:p>
                      <a:pPr marL="265113" indent="-180975" algn="l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绿色差旅</a:t>
                      </a:r>
                      <a:r>
                        <a:rPr lang="en-US" altLang="zh-CN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通勤</a:t>
                      </a:r>
                      <a:r>
                        <a:rPr lang="en-US" altLang="zh-CN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——GA</a:t>
                      </a:r>
                    </a:p>
                    <a:p>
                      <a:pPr marL="265113" marR="0" indent="-1809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绿色运输</a:t>
                      </a:r>
                      <a:r>
                        <a:rPr lang="en-US" altLang="zh-CN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——PRO.C,LOG</a:t>
                      </a:r>
                    </a:p>
                    <a:p>
                      <a:pPr marL="265113" marR="0" indent="-1809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05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原物料减碳：金线</a:t>
                      </a:r>
                      <a:r>
                        <a:rPr lang="en-US" altLang="zh-CN" sz="105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/lead frame/Epoxy/Solder(</a:t>
                      </a:r>
                      <a:r>
                        <a:rPr lang="zh-CN" altLang="en-US" sz="105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原物料</a:t>
                      </a:r>
                      <a:r>
                        <a:rPr lang="en-US" altLang="zh-CN" sz="105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CN" altLang="en-US" sz="105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50" b="0" i="1" u="non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93.4%</a:t>
                      </a:r>
                      <a:r>
                        <a:rPr lang="zh-CN" altLang="en-US" sz="105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，</a:t>
                      </a:r>
                      <a:r>
                        <a:rPr lang="en-US" altLang="zh-CN" sz="105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scope 3: </a:t>
                      </a:r>
                      <a:r>
                        <a:rPr lang="en-US" altLang="zh-CN" sz="105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39.9%</a:t>
                      </a:r>
                      <a:r>
                        <a:rPr lang="zh-CN" altLang="en-US" sz="105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，全集团</a:t>
                      </a:r>
                      <a:r>
                        <a:rPr lang="en-US" altLang="zh-CN" sz="105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:</a:t>
                      </a:r>
                      <a:r>
                        <a:rPr lang="zh-CN" altLang="en-US" sz="105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5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6.4%</a:t>
                      </a:r>
                      <a:r>
                        <a:rPr lang="en-US" altLang="zh-CN" sz="105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)——PUR/Eng/RD</a:t>
                      </a:r>
                    </a:p>
                    <a:p>
                      <a:pPr marL="265113" marR="0" indent="-1809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原物料减量</a:t>
                      </a:r>
                      <a:r>
                        <a:rPr lang="en-US" altLang="zh-CN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——OC</a:t>
                      </a:r>
                    </a:p>
                    <a:p>
                      <a:pPr marL="265113" marR="0" indent="-1809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循环再利用</a:t>
                      </a:r>
                      <a:r>
                        <a:rPr lang="en-US" altLang="zh-CN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——EHS</a:t>
                      </a:r>
                    </a:p>
                    <a:p>
                      <a:pPr marL="265113" marR="0" indent="-1809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低碳选商</a:t>
                      </a:r>
                      <a:r>
                        <a:rPr lang="en-US" altLang="zh-CN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供应链管理</a:t>
                      </a:r>
                      <a:r>
                        <a:rPr lang="en-US" altLang="zh-CN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——PRO.C</a:t>
                      </a:r>
                    </a:p>
                    <a:p>
                      <a:pPr marL="265113" marR="0" indent="-1809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新建厂</a:t>
                      </a:r>
                      <a:r>
                        <a:rPr lang="en-US" altLang="zh-CN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——</a:t>
                      </a:r>
                      <a:r>
                        <a:rPr lang="zh-CN" altLang="en-US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建厂</a:t>
                      </a:r>
                      <a:endParaRPr lang="en-US" altLang="zh-CN" sz="105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Normal" panose="020B0400000000000000" pitchFamily="34" charset="-122"/>
                        <a:cs typeface="Arial" panose="020B0604020202020204" pitchFamily="34" charset="0"/>
                      </a:endParaRPr>
                    </a:p>
                    <a:p>
                      <a:pPr marL="265113" marR="0" indent="-1809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新购设备</a:t>
                      </a:r>
                      <a:r>
                        <a:rPr lang="en-US" altLang="zh-CN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——</a:t>
                      </a:r>
                      <a:r>
                        <a:rPr lang="zh-CN" altLang="en-US" sz="1050" b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相关单位</a:t>
                      </a:r>
                      <a:endParaRPr lang="en-US" altLang="zh-CN" sz="105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Normal" panose="020B0400000000000000" pitchFamily="34" charset="-122"/>
                        <a:cs typeface="Arial" panose="020B0604020202020204" pitchFamily="34" charset="0"/>
                      </a:endParaRPr>
                    </a:p>
                    <a:p>
                      <a:pPr marL="177800" marR="0" indent="-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en-US" altLang="zh-CN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4. </a:t>
                      </a: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水资源减量</a:t>
                      </a:r>
                      <a:r>
                        <a:rPr lang="en-US" altLang="zh-CN" sz="1050" b="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——FAC</a:t>
                      </a:r>
                      <a:endParaRPr lang="en-US" altLang="zh-CN" sz="1050" b="0" kern="1200" dirty="0" smtClean="0">
                        <a:solidFill>
                          <a:srgbClr val="0000FF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  <a:p>
                      <a:pPr marL="177800" marR="0" indent="-1778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en-US" altLang="zh-CN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5. </a:t>
                      </a: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废弃物及循环再利用</a:t>
                      </a:r>
                      <a:r>
                        <a:rPr lang="en-US" altLang="zh-CN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%</a:t>
                      </a:r>
                      <a:r>
                        <a:rPr lang="zh-CN" altLang="en-US" sz="1050" kern="1200" dirty="0" smtClean="0">
                          <a:solidFill>
                            <a:srgbClr val="0000FF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提升</a:t>
                      </a:r>
                      <a:r>
                        <a:rPr lang="en-US" altLang="zh-CN" sz="1050" b="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思源黑体 Normal" panose="020B0400000000000000" pitchFamily="34" charset="-122"/>
                          <a:cs typeface="Arial" panose="020B0604020202020204" pitchFamily="34" charset="0"/>
                        </a:rPr>
                        <a:t>——EHS</a:t>
                      </a:r>
                      <a:endParaRPr lang="en-US" altLang="zh-CN" sz="1050" dirty="0" smtClean="0">
                        <a:solidFill>
                          <a:srgbClr val="0000FF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  <a:p>
                      <a:pPr marL="265113" marR="0" indent="-1809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altLang="zh-CN" sz="1050" b="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Normal" panose="020B0400000000000000" pitchFamily="34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146077"/>
                  </a:ext>
                </a:extLst>
              </a:tr>
            </a:tbl>
          </a:graphicData>
        </a:graphic>
      </p:graphicFrame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97860" y="324000"/>
            <a:ext cx="7886700" cy="504000"/>
          </a:xfrm>
        </p:spPr>
        <p:txBody>
          <a:bodyPr/>
          <a:lstStyle/>
          <a:p>
            <a:r>
              <a:rPr lang="en-US" altLang="zh-CN" dirty="0" smtClean="0"/>
              <a:t>Environment - </a:t>
            </a:r>
            <a:r>
              <a:rPr lang="zh-CN" altLang="en-US" dirty="0" smtClean="0"/>
              <a:t>绿色</a:t>
            </a:r>
            <a:r>
              <a:rPr lang="zh-CN" altLang="en-US" dirty="0"/>
              <a:t>制造与低碳</a:t>
            </a:r>
            <a:r>
              <a:rPr lang="zh-CN" altLang="en-US" dirty="0" smtClean="0"/>
              <a:t>转型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1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2e9e7604-a969-4844-b721-5fb397869f8f&quot;,&quot;Name&quot;:null,&quot;Kind&quot;:1,&quot;OldGuidesSetting&quot;:{&quot;HeaderHeight&quot;:0.0,&quot;FooterHeight&quot;:0.0,&quot;SideMargin&quot;:0.0,&quot;TopMargin&quot;:0.0,&quot;BottomMargin&quot;:0.0,&quot;IntervalMargin&quot;:0.0}}"/>
</p:tagLst>
</file>

<file path=ppt/theme/theme1.xml><?xml version="1.0" encoding="utf-8"?>
<a:theme xmlns:a="http://schemas.openxmlformats.org/drawingml/2006/main" name="Dark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ght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思源黑体 Bold"/>
        <a:cs typeface=""/>
      </a:majorFont>
      <a:minorFont>
        <a:latin typeface="Arial"/>
        <a:ea typeface="思源黑体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SE -Template">
  <a:themeElements>
    <a:clrScheme name="ASE 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E -Template">
      <a:majorFont>
        <a:latin typeface="Trebuchet MS"/>
        <a:ea typeface="新細明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ASE 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E 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E 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E 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E 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E 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E 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E 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E 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E 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E 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E 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elcome">
  <a:themeElements>
    <a:clrScheme name="ASE 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E -Template">
      <a:majorFont>
        <a:latin typeface="Trebuchet MS"/>
        <a:ea typeface="新細明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ASE 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E 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E 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E 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E 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E 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E 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E 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E 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E 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E 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E 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定义 2">
    <a:majorFont>
      <a:latin typeface="Arial"/>
      <a:ea typeface="思源黑体 Bold"/>
      <a:cs typeface=""/>
    </a:majorFont>
    <a:minorFont>
      <a:latin typeface="Arial"/>
      <a:ea typeface="思源黑体 Medium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14877</TotalTime>
  <Words>2443</Words>
  <Application>Microsoft Office PowerPoint</Application>
  <PresentationFormat>全屏显示(16:9)</PresentationFormat>
  <Paragraphs>530</Paragraphs>
  <Slides>17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微軟正黑體</vt:lpstr>
      <vt:lpstr>新細明體</vt:lpstr>
      <vt:lpstr>等线</vt:lpstr>
      <vt:lpstr>思源黑体 Bold</vt:lpstr>
      <vt:lpstr>思源黑体 Medium</vt:lpstr>
      <vt:lpstr>思源黑体 Normal</vt:lpstr>
      <vt:lpstr>宋体</vt:lpstr>
      <vt:lpstr>Arial</vt:lpstr>
      <vt:lpstr>Calibri</vt:lpstr>
      <vt:lpstr>Calibri Light</vt:lpstr>
      <vt:lpstr>Times New Roman</vt:lpstr>
      <vt:lpstr>Trebuchet MS</vt:lpstr>
      <vt:lpstr>Wingdings</vt:lpstr>
      <vt:lpstr>Dark Background</vt:lpstr>
      <vt:lpstr>Light Background</vt:lpstr>
      <vt:lpstr>Cover</vt:lpstr>
      <vt:lpstr>ASE -Template</vt:lpstr>
      <vt:lpstr>Welcome</vt:lpstr>
      <vt:lpstr>PowerPoint 演示文稿</vt:lpstr>
      <vt:lpstr>公司治理推动</vt:lpstr>
      <vt:lpstr>Sustainbility Organization</vt:lpstr>
      <vt:lpstr>ESG委员会职责</vt:lpstr>
      <vt:lpstr>ESG 6大构面</vt:lpstr>
      <vt:lpstr>Environment – 绿色制造与低碳转型</vt:lpstr>
      <vt:lpstr>PowerPoint 演示文稿</vt:lpstr>
      <vt:lpstr>ESG揭露</vt:lpstr>
      <vt:lpstr>Environment - 绿色制造与低碳转型</vt:lpstr>
      <vt:lpstr>Governance - 诚信当责</vt:lpstr>
      <vt:lpstr>Governance - 责任采购</vt:lpstr>
      <vt:lpstr>Governance - 创新服务</vt:lpstr>
      <vt:lpstr>Social - 包容职场</vt:lpstr>
      <vt:lpstr>Social – 企业公民</vt:lpstr>
      <vt:lpstr>PowerPoint 演示文稿</vt:lpstr>
      <vt:lpstr>永续整合-各厂界面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8L58C52</dc:creator>
  <cp:lastModifiedBy>王彦</cp:lastModifiedBy>
  <cp:revision>721</cp:revision>
  <cp:lastPrinted>2022-01-25T10:04:55Z</cp:lastPrinted>
  <dcterms:created xsi:type="dcterms:W3CDTF">2022-01-25T03:57:18Z</dcterms:created>
  <dcterms:modified xsi:type="dcterms:W3CDTF">2024-12-06T02:59:15Z</dcterms:modified>
</cp:coreProperties>
</file>